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411" r:id="rId2"/>
    <p:sldId id="413" r:id="rId3"/>
    <p:sldId id="414" r:id="rId4"/>
    <p:sldId id="415" r:id="rId5"/>
    <p:sldId id="416" r:id="rId6"/>
    <p:sldId id="417" r:id="rId7"/>
    <p:sldId id="430" r:id="rId8"/>
    <p:sldId id="419" r:id="rId9"/>
    <p:sldId id="420" r:id="rId10"/>
    <p:sldId id="422" r:id="rId11"/>
    <p:sldId id="337" r:id="rId12"/>
    <p:sldId id="339" r:id="rId13"/>
    <p:sldId id="407" r:id="rId14"/>
    <p:sldId id="432" r:id="rId15"/>
    <p:sldId id="341" r:id="rId16"/>
    <p:sldId id="342" r:id="rId17"/>
    <p:sldId id="343" r:id="rId18"/>
    <p:sldId id="410" r:id="rId19"/>
    <p:sldId id="383" r:id="rId20"/>
    <p:sldId id="384" r:id="rId21"/>
    <p:sldId id="347" r:id="rId22"/>
    <p:sldId id="423" r:id="rId23"/>
    <p:sldId id="370" r:id="rId24"/>
    <p:sldId id="372" r:id="rId25"/>
    <p:sldId id="424" r:id="rId26"/>
    <p:sldId id="290" r:id="rId27"/>
    <p:sldId id="351" r:id="rId28"/>
    <p:sldId id="352" r:id="rId29"/>
    <p:sldId id="335" r:id="rId30"/>
    <p:sldId id="395" r:id="rId31"/>
    <p:sldId id="394" r:id="rId32"/>
    <p:sldId id="389" r:id="rId33"/>
    <p:sldId id="388" r:id="rId34"/>
    <p:sldId id="260" r:id="rId35"/>
    <p:sldId id="444" r:id="rId36"/>
    <p:sldId id="445" r:id="rId37"/>
    <p:sldId id="435" r:id="rId38"/>
    <p:sldId id="436" r:id="rId39"/>
    <p:sldId id="447" r:id="rId40"/>
    <p:sldId id="448" r:id="rId41"/>
    <p:sldId id="449" r:id="rId42"/>
    <p:sldId id="450" r:id="rId43"/>
    <p:sldId id="451" r:id="rId44"/>
    <p:sldId id="452" r:id="rId45"/>
    <p:sldId id="453" r:id="rId46"/>
    <p:sldId id="454" r:id="rId47"/>
    <p:sldId id="455" r:id="rId48"/>
    <p:sldId id="456" r:id="rId49"/>
    <p:sldId id="457" r:id="rId50"/>
    <p:sldId id="442" r:id="rId51"/>
    <p:sldId id="443" r:id="rId52"/>
    <p:sldId id="386" r:id="rId53"/>
    <p:sldId id="356" r:id="rId54"/>
    <p:sldId id="357" r:id="rId55"/>
    <p:sldId id="317" r:id="rId56"/>
    <p:sldId id="318" r:id="rId57"/>
    <p:sldId id="305" r:id="rId58"/>
    <p:sldId id="402" r:id="rId59"/>
    <p:sldId id="403" r:id="rId60"/>
    <p:sldId id="404" r:id="rId61"/>
    <p:sldId id="363" r:id="rId62"/>
    <p:sldId id="385" r:id="rId63"/>
    <p:sldId id="427" r:id="rId64"/>
    <p:sldId id="328" r:id="rId65"/>
    <p:sldId id="329" r:id="rId66"/>
    <p:sldId id="406" r:id="rId67"/>
    <p:sldId id="446" r:id="rId68"/>
    <p:sldId id="405"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75770" autoAdjust="0"/>
  </p:normalViewPr>
  <p:slideViewPr>
    <p:cSldViewPr>
      <p:cViewPr varScale="1">
        <p:scale>
          <a:sx n="91" d="100"/>
          <a:sy n="91" d="100"/>
        </p:scale>
        <p:origin x="-14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820CF3-1F92-4685-82B4-99161F0B0645}" type="datetimeFigureOut">
              <a:rPr lang="en-US" smtClean="0"/>
              <a:pPr/>
              <a:t>3/29/2016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D80BF7-40F3-4617-BAA8-07D0F383445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B1C579-8D03-4F24-904F-9D129614D178}" type="datetimeFigureOut">
              <a:rPr lang="en-US" smtClean="0"/>
              <a:pPr/>
              <a:t>3/29/2016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2C535-A633-45C7-AE7C-9A2350E75E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Brain Development – We used to think</a:t>
            </a:r>
            <a:r>
              <a:rPr lang="en-US" baseline="0" dirty="0" smtClean="0"/>
              <a:t> that brain development was all done by age 12.  </a:t>
            </a:r>
            <a:endParaRPr lang="en-US" dirty="0"/>
          </a:p>
        </p:txBody>
      </p:sp>
      <p:sp>
        <p:nvSpPr>
          <p:cNvPr id="4" name="Slide Number Placeholder 3"/>
          <p:cNvSpPr>
            <a:spLocks noGrp="1"/>
          </p:cNvSpPr>
          <p:nvPr>
            <p:ph type="sldNum" sz="quarter" idx="10"/>
          </p:nvPr>
        </p:nvSpPr>
        <p:spPr/>
        <p:txBody>
          <a:bodyPr/>
          <a:lstStyle/>
          <a:p>
            <a:fld id="{927DE9D3-6153-4745-8F3D-8A0F1D784C9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Cocaine modifies the action of dopamine in the brain. The dopamine rich areas of the brain are the ventral </a:t>
            </a:r>
            <a:r>
              <a:rPr lang="en-US" sz="1200" b="0" i="0" kern="1200" dirty="0" err="1" smtClean="0">
                <a:solidFill>
                  <a:schemeClr val="tx1"/>
                </a:solidFill>
                <a:latin typeface="+mn-lt"/>
                <a:ea typeface="+mn-ea"/>
                <a:cs typeface="+mn-cs"/>
              </a:rPr>
              <a:t>tegmental</a:t>
            </a:r>
            <a:r>
              <a:rPr lang="en-US" sz="1200" b="0" i="0" kern="1200" dirty="0" smtClean="0">
                <a:solidFill>
                  <a:schemeClr val="tx1"/>
                </a:solidFill>
                <a:latin typeface="+mn-lt"/>
                <a:ea typeface="+mn-ea"/>
                <a:cs typeface="+mn-cs"/>
              </a:rPr>
              <a:t> area, the nucleus </a:t>
            </a:r>
            <a:r>
              <a:rPr lang="en-US" sz="1200" b="0" i="0" kern="1200" dirty="0" err="1" smtClean="0">
                <a:solidFill>
                  <a:schemeClr val="tx1"/>
                </a:solidFill>
                <a:latin typeface="+mn-lt"/>
                <a:ea typeface="+mn-ea"/>
                <a:cs typeface="+mn-cs"/>
              </a:rPr>
              <a:t>accumbens</a:t>
            </a:r>
            <a:r>
              <a:rPr lang="en-US" sz="1200" b="0" i="0" kern="1200" dirty="0" smtClean="0">
                <a:solidFill>
                  <a:schemeClr val="tx1"/>
                </a:solidFill>
                <a:latin typeface="+mn-lt"/>
                <a:ea typeface="+mn-ea"/>
                <a:cs typeface="+mn-cs"/>
              </a:rPr>
              <a:t> and the caudate nucleus – these areas are collectively known as the brain’s ‘reward pathway’. Cocaine binds to dopamine re-uptake transporters on the pre-synaptic membranes of </a:t>
            </a:r>
            <a:r>
              <a:rPr lang="en-US" sz="1200" b="0" i="0" kern="1200" dirty="0" err="1" smtClean="0">
                <a:solidFill>
                  <a:schemeClr val="tx1"/>
                </a:solidFill>
                <a:latin typeface="+mn-lt"/>
                <a:ea typeface="+mn-ea"/>
                <a:cs typeface="+mn-cs"/>
              </a:rPr>
              <a:t>dopaminergic</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neurones</a:t>
            </a:r>
            <a:r>
              <a:rPr lang="en-US" sz="1200" b="0" i="0" kern="1200" dirty="0" smtClean="0">
                <a:solidFill>
                  <a:schemeClr val="tx1"/>
                </a:solidFill>
                <a:latin typeface="+mn-lt"/>
                <a:ea typeface="+mn-ea"/>
                <a:cs typeface="+mn-cs"/>
              </a:rPr>
              <a:t>. This binding inhibits the removal of dopamine from the synaptic cleft and its subsequent degradation by monoamine </a:t>
            </a:r>
            <a:r>
              <a:rPr lang="en-US" sz="1200" b="0" i="0" kern="1200" dirty="0" err="1" smtClean="0">
                <a:solidFill>
                  <a:schemeClr val="tx1"/>
                </a:solidFill>
                <a:latin typeface="+mn-lt"/>
                <a:ea typeface="+mn-ea"/>
                <a:cs typeface="+mn-cs"/>
              </a:rPr>
              <a:t>oxidase</a:t>
            </a:r>
            <a:r>
              <a:rPr lang="en-US" sz="1200" b="0" i="0" kern="1200" dirty="0" smtClean="0">
                <a:solidFill>
                  <a:schemeClr val="tx1"/>
                </a:solidFill>
                <a:latin typeface="+mn-lt"/>
                <a:ea typeface="+mn-ea"/>
                <a:cs typeface="+mn-cs"/>
              </a:rPr>
              <a:t> in the nerve terminal. Dopamine remains in the synaptic cleft and is free to bind to its receptors on the post synaptic membrane, producing further nerve impulses. This increased activation of the </a:t>
            </a:r>
            <a:r>
              <a:rPr lang="en-US" sz="1200" b="0" i="0" kern="1200" dirty="0" err="1" smtClean="0">
                <a:solidFill>
                  <a:schemeClr val="tx1"/>
                </a:solidFill>
                <a:latin typeface="+mn-lt"/>
                <a:ea typeface="+mn-ea"/>
                <a:cs typeface="+mn-cs"/>
              </a:rPr>
              <a:t>dopaminergic</a:t>
            </a:r>
            <a:r>
              <a:rPr lang="en-US" sz="1200" b="0" i="0" kern="1200" dirty="0" smtClean="0">
                <a:solidFill>
                  <a:schemeClr val="tx1"/>
                </a:solidFill>
                <a:latin typeface="+mn-lt"/>
                <a:ea typeface="+mn-ea"/>
                <a:cs typeface="+mn-cs"/>
              </a:rPr>
              <a:t> reward pathway leads to the feelings of euphoria and the ‘high’ associated with cocaine use.</a:t>
            </a: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Heroin modifies the action of dopamine in the nucleus </a:t>
            </a:r>
            <a:r>
              <a:rPr lang="en-US" sz="1200" b="0" i="0" kern="1200" dirty="0" err="1" smtClean="0">
                <a:solidFill>
                  <a:schemeClr val="tx1"/>
                </a:solidFill>
                <a:latin typeface="+mn-lt"/>
                <a:ea typeface="+mn-ea"/>
                <a:cs typeface="+mn-cs"/>
              </a:rPr>
              <a:t>accumbens</a:t>
            </a:r>
            <a:r>
              <a:rPr lang="en-US" sz="1200" b="0" i="0" kern="1200" dirty="0" smtClean="0">
                <a:solidFill>
                  <a:schemeClr val="tx1"/>
                </a:solidFill>
                <a:latin typeface="+mn-lt"/>
                <a:ea typeface="+mn-ea"/>
                <a:cs typeface="+mn-cs"/>
              </a:rPr>
              <a:t> and the ventral </a:t>
            </a:r>
            <a:r>
              <a:rPr lang="en-US" sz="1200" b="0" i="0" kern="1200" dirty="0" err="1" smtClean="0">
                <a:solidFill>
                  <a:schemeClr val="tx1"/>
                </a:solidFill>
                <a:latin typeface="+mn-lt"/>
                <a:ea typeface="+mn-ea"/>
                <a:cs typeface="+mn-cs"/>
              </a:rPr>
              <a:t>tegmental</a:t>
            </a:r>
            <a:r>
              <a:rPr lang="en-US" sz="1200" b="0" i="0" kern="1200" dirty="0" smtClean="0">
                <a:solidFill>
                  <a:schemeClr val="tx1"/>
                </a:solidFill>
                <a:latin typeface="+mn-lt"/>
                <a:ea typeface="+mn-ea"/>
                <a:cs typeface="+mn-cs"/>
              </a:rPr>
              <a:t> area of the brain – these areas form part of the brain’s ‘reward pathway’. Once crossing the blood-brain barrier, heroin is converted to morphine, which acts as a powerful agonist at the mu </a:t>
            </a:r>
            <a:r>
              <a:rPr lang="en-US" sz="1200" b="0" i="0" kern="1200" dirty="0" err="1" smtClean="0">
                <a:solidFill>
                  <a:schemeClr val="tx1"/>
                </a:solidFill>
                <a:latin typeface="+mn-lt"/>
                <a:ea typeface="+mn-ea"/>
                <a:cs typeface="+mn-cs"/>
              </a:rPr>
              <a:t>opioid</a:t>
            </a:r>
            <a:r>
              <a:rPr lang="en-US" sz="1200" b="0" i="0" kern="1200" dirty="0" smtClean="0">
                <a:solidFill>
                  <a:schemeClr val="tx1"/>
                </a:solidFill>
                <a:latin typeface="+mn-lt"/>
                <a:ea typeface="+mn-ea"/>
                <a:cs typeface="+mn-cs"/>
              </a:rPr>
              <a:t> receptors subtype. This binding inhibits the release of GABA from the nerve terminal, reducing the inhibitory effect of GABA on </a:t>
            </a:r>
            <a:r>
              <a:rPr lang="en-US" sz="1200" b="0" i="0" kern="1200" dirty="0" err="1" smtClean="0">
                <a:solidFill>
                  <a:schemeClr val="tx1"/>
                </a:solidFill>
                <a:latin typeface="+mn-lt"/>
                <a:ea typeface="+mn-ea"/>
                <a:cs typeface="+mn-cs"/>
              </a:rPr>
              <a:t>dopaminergic</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neurones</a:t>
            </a:r>
            <a:r>
              <a:rPr lang="en-US" sz="1200" b="0" i="0" kern="1200" dirty="0" smtClean="0">
                <a:solidFill>
                  <a:schemeClr val="tx1"/>
                </a:solidFill>
                <a:latin typeface="+mn-lt"/>
                <a:ea typeface="+mn-ea"/>
                <a:cs typeface="+mn-cs"/>
              </a:rPr>
              <a:t>. The increased activation of </a:t>
            </a:r>
            <a:r>
              <a:rPr lang="en-US" sz="1200" b="0" i="0" kern="1200" dirty="0" err="1" smtClean="0">
                <a:solidFill>
                  <a:schemeClr val="tx1"/>
                </a:solidFill>
                <a:latin typeface="+mn-lt"/>
                <a:ea typeface="+mn-ea"/>
                <a:cs typeface="+mn-cs"/>
              </a:rPr>
              <a:t>dopaminergic</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neurones</a:t>
            </a:r>
            <a:r>
              <a:rPr lang="en-US" sz="1200" b="0" i="0" kern="1200" dirty="0" smtClean="0">
                <a:solidFill>
                  <a:schemeClr val="tx1"/>
                </a:solidFill>
                <a:latin typeface="+mn-lt"/>
                <a:ea typeface="+mn-ea"/>
                <a:cs typeface="+mn-cs"/>
              </a:rPr>
              <a:t> and the release of dopamine into the synaptic results in sustained activation of the post-synaptic membrane. Continued activation of the </a:t>
            </a:r>
            <a:r>
              <a:rPr lang="en-US" sz="1200" b="0" i="0" kern="1200" dirty="0" err="1" smtClean="0">
                <a:solidFill>
                  <a:schemeClr val="tx1"/>
                </a:solidFill>
                <a:latin typeface="+mn-lt"/>
                <a:ea typeface="+mn-ea"/>
                <a:cs typeface="+mn-cs"/>
              </a:rPr>
              <a:t>dopaminergic</a:t>
            </a:r>
            <a:r>
              <a:rPr lang="en-US" sz="1200" b="0" i="0" kern="1200" dirty="0" smtClean="0">
                <a:solidFill>
                  <a:schemeClr val="tx1"/>
                </a:solidFill>
                <a:latin typeface="+mn-lt"/>
                <a:ea typeface="+mn-ea"/>
                <a:cs typeface="+mn-cs"/>
              </a:rPr>
              <a:t> reward pathway leads to the feelings of euphoria and the ‘high’ associated with heroin use. Morphine is a weak agonist at the </a:t>
            </a:r>
            <a:r>
              <a:rPr lang="en-US" sz="1200" b="0" i="0" kern="1200" dirty="0" err="1" smtClean="0">
                <a:solidFill>
                  <a:schemeClr val="tx1"/>
                </a:solidFill>
                <a:latin typeface="+mn-lt"/>
                <a:ea typeface="+mn-ea"/>
                <a:cs typeface="+mn-cs"/>
              </a:rPr>
              <a:t>opioid</a:t>
            </a:r>
            <a:r>
              <a:rPr lang="en-US" sz="1200" b="0" i="0" kern="1200" dirty="0" smtClean="0">
                <a:solidFill>
                  <a:schemeClr val="tx1"/>
                </a:solidFill>
                <a:latin typeface="+mn-lt"/>
                <a:ea typeface="+mn-ea"/>
                <a:cs typeface="+mn-cs"/>
              </a:rPr>
              <a:t> kappa and delta receptor subtypes and activation of these receptors has a weak activating effect on the </a:t>
            </a:r>
            <a:r>
              <a:rPr lang="en-US" sz="1200" b="0" i="0" kern="1200" dirty="0" err="1" smtClean="0">
                <a:solidFill>
                  <a:schemeClr val="tx1"/>
                </a:solidFill>
                <a:latin typeface="+mn-lt"/>
                <a:ea typeface="+mn-ea"/>
                <a:cs typeface="+mn-cs"/>
              </a:rPr>
              <a:t>dopaminergic</a:t>
            </a:r>
            <a:r>
              <a:rPr lang="en-US" sz="1200" b="0" i="0" kern="1200" dirty="0" smtClean="0">
                <a:solidFill>
                  <a:schemeClr val="tx1"/>
                </a:solidFill>
                <a:latin typeface="+mn-lt"/>
                <a:ea typeface="+mn-ea"/>
                <a:cs typeface="+mn-cs"/>
              </a:rPr>
              <a:t> reward pathway.</a:t>
            </a: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Just as we turn down the volume on a radio that is too loud, the brain adjusts to the overwhelming surges in dopamine (and other neurotransmitters) by producing less dopamine or by reducing the number of receptors that can receive and transmit signals. As a result, dopamine's impact on the reward circuit of a drug abuser's brain can become abnormally low, and the ability to experience any pleasure is reduced. This is why the abuser eventually feels flat, lifeless, and depressed, and is unable to enjoy things that previously brought them pleasure. Now, they need to take drugs just to bring their dopamine function back up to normal. And, they must take larger amounts of the drug than they first did to create the dopamine high - an effect known as tolerance.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00DD7F-1F21-48C3-9A5E-138B393FC29D}" type="slidenum">
              <a:rPr lang="en-US"/>
              <a:pPr/>
              <a:t>23</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dirty="0"/>
              <a:t>Adolescents are the healthiest cohort in the population in terms of organic disease but, at the same time, they experience relatively high rates of mortality and morbidity due to their behavior, including the use of alcohol.  Across many species including humans, adolescence is a time of heightened risk-taking and for many young people in our society, some of that risk-taking involves alcohol use.  Further, adolescence is a period of increasing socialization often involving alcohol.  For some, the increased social demands of adolescence may be accompanied by increased anxiety heightening the risk for alcohol use.  In this way, alcohol use has become intertwined with the normal developmental processes of adolescence.  And alcohol use both affects development and is affected by developmental processes.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62C535-A633-45C7-AE7C-9A2350E75EE3}" type="slidenum">
              <a:rPr lang="en-US" smtClean="0"/>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dirty="0" smtClean="0"/>
              <a:t>In 2013, more high school seniors regularly used marijuana than cigarettes as 22.7% smoked pot in the last month, compared with16.3% who smoked cigarettes. (U.S. Department of Health and Human Services)</a:t>
            </a:r>
            <a:endParaRPr lang="en-US" sz="1200" kern="1200" dirty="0" smtClean="0">
              <a:solidFill>
                <a:schemeClr val="tx1"/>
              </a:solidFill>
              <a:latin typeface="+mn-lt"/>
              <a:ea typeface="+mn-ea"/>
              <a:cs typeface="+mn-cs"/>
            </a:endParaRPr>
          </a:p>
          <a:p>
            <a:r>
              <a:rPr lang="en-US" dirty="0" smtClean="0"/>
              <a:t>Sixty percent of 12th graders do not view regular marijuana use as harmful. (U.S. Department of Health and Human Services)</a:t>
            </a:r>
            <a:endParaRPr lang="en-US" sz="1200" kern="1200" dirty="0" smtClean="0">
              <a:solidFill>
                <a:schemeClr val="tx1"/>
              </a:solidFill>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362C535-A633-45C7-AE7C-9A2350E75EE3}" type="slidenum">
              <a:rPr lang="en-US" smtClean="0"/>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When their adult IQ was tested at 38 years old, the heaviest and most persistent adolescent-onset users in the study had experienced an average decline of eight IQ points from childhood to adulthood. Non-users had on average increased their IQ by around one point. And even after setting aside the heaviest users, a decline of a few IQ points from their childhood value was still seen in  less heavy users who had started in their teens. What's more, the drop in mental function seemed irreversible even after people had quit cannabis. However, persistent users who only started when adult (older than 18 years) did not seem to experience the same IQ decline.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effects of the significant increase in the amount of the active ingredient, </a:t>
            </a:r>
            <a:r>
              <a:rPr lang="en-US" sz="1200" b="0" i="0" kern="1200" dirty="0" err="1" smtClean="0">
                <a:solidFill>
                  <a:schemeClr val="tx1"/>
                </a:solidFill>
                <a:latin typeface="+mn-lt"/>
                <a:ea typeface="+mn-ea"/>
                <a:cs typeface="+mn-cs"/>
              </a:rPr>
              <a:t>tetrahydrocannabinol</a:t>
            </a:r>
            <a:r>
              <a:rPr lang="en-US" sz="1200" b="0" i="0" kern="1200" dirty="0" smtClean="0">
                <a:solidFill>
                  <a:schemeClr val="tx1"/>
                </a:solidFill>
                <a:latin typeface="+mn-lt"/>
                <a:ea typeface="+mn-ea"/>
                <a:cs typeface="+mn-cs"/>
              </a:rPr>
              <a:t> (THC), in the drug over the past few decades also needs to be explored. “You have to remember that when the people in the Dunedin study were kids back in the early eighties, this would have been pretty old-fashioned hash or weed, with THC content of 4–5%," Murray points out. "Today’s skunk has 16–18%, so the effects are most likely to be magnified.”</a:t>
            </a:r>
            <a:endParaRPr lang="en-US" dirty="0"/>
          </a:p>
        </p:txBody>
      </p:sp>
      <p:sp>
        <p:nvSpPr>
          <p:cNvPr id="4" name="Slide Number Placeholder 3"/>
          <p:cNvSpPr>
            <a:spLocks noGrp="1"/>
          </p:cNvSpPr>
          <p:nvPr>
            <p:ph type="sldNum" sz="quarter" idx="10"/>
          </p:nvPr>
        </p:nvSpPr>
        <p:spPr/>
        <p:txBody>
          <a:bodyPr/>
          <a:lstStyle/>
          <a:p>
            <a:fld id="{D362C535-A633-45C7-AE7C-9A2350E75EE3}"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129BB6-958F-4613-A127-12F1275AAD7C}" type="slidenum">
              <a:rPr lang="en-US" smtClean="0"/>
              <a:pPr/>
              <a:t>43</a:t>
            </a:fld>
            <a:endParaRPr lang="en-US"/>
          </a:p>
        </p:txBody>
      </p:sp>
    </p:spTree>
    <p:extLst>
      <p:ext uri="{BB962C8B-B14F-4D97-AF65-F5344CB8AC3E}">
        <p14:creationId xmlns="" xmlns:p14="http://schemas.microsoft.com/office/powerpoint/2010/main" val="134257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129BB6-958F-4613-A127-12F1275AAD7C}" type="slidenum">
              <a:rPr lang="en-US" smtClean="0"/>
              <a:pPr/>
              <a:t>44</a:t>
            </a:fld>
            <a:endParaRPr lang="en-US"/>
          </a:p>
        </p:txBody>
      </p:sp>
    </p:spTree>
    <p:extLst>
      <p:ext uri="{BB962C8B-B14F-4D97-AF65-F5344CB8AC3E}">
        <p14:creationId xmlns="" xmlns:p14="http://schemas.microsoft.com/office/powerpoint/2010/main" val="1342579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news:  smoking is WAY DOWN.  Bad news:  E cigs are</a:t>
            </a:r>
            <a:r>
              <a:rPr lang="en-US" baseline="0" dirty="0" smtClean="0"/>
              <a:t> WAY UP!!!!  </a:t>
            </a:r>
            <a:endParaRPr lang="en-US" dirty="0"/>
          </a:p>
        </p:txBody>
      </p:sp>
      <p:sp>
        <p:nvSpPr>
          <p:cNvPr id="4" name="Slide Number Placeholder 3"/>
          <p:cNvSpPr>
            <a:spLocks noGrp="1"/>
          </p:cNvSpPr>
          <p:nvPr>
            <p:ph type="sldNum" sz="quarter" idx="10"/>
          </p:nvPr>
        </p:nvSpPr>
        <p:spPr/>
        <p:txBody>
          <a:bodyPr/>
          <a:lstStyle/>
          <a:p>
            <a:fld id="{D362C535-A633-45C7-AE7C-9A2350E75EE3}" type="slidenum">
              <a:rPr lang="en-US" smtClean="0"/>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en-US" dirty="0" smtClean="0"/>
              <a:t>Here is some background about this maturation.  </a:t>
            </a:r>
          </a:p>
          <a:p>
            <a:endParaRPr lang="en-US" altLang="en-US" dirty="0" smtClean="0"/>
          </a:p>
          <a:p>
            <a:r>
              <a:rPr lang="en-US" altLang="en-US" dirty="0" smtClean="0"/>
              <a:t>Although most of  the brain material and size is in place at the start of adolescence, several important developmental processes  continue. Three of them are noteworthy.</a:t>
            </a:r>
          </a:p>
          <a:p>
            <a:endParaRPr lang="en-US" altLang="en-US" dirty="0" smtClean="0"/>
          </a:p>
        </p:txBody>
      </p:sp>
      <p:sp>
        <p:nvSpPr>
          <p:cNvPr id="30723" name="Slide Image Placeholder 6"/>
          <p:cNvSpPr>
            <a:spLocks noGrp="1" noRot="1" noChangeAspect="1" noTextEdit="1"/>
          </p:cNvSpPr>
          <p:nvPr>
            <p:ph type="sldImg"/>
          </p:nvPr>
        </p:nvSpPr>
        <p:spPr bwMode="auto">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r>
              <a:rPr lang="en-US" sz="1050" smtClean="0"/>
              <a:t>Slide </a:t>
            </a:r>
            <a:fld id="{4278BD72-296B-4740-AF2B-E079B5B852B1}" type="slidenum">
              <a:rPr lang="en-US" sz="1050" smtClean="0"/>
              <a:pPr>
                <a:defRPr/>
              </a:pPr>
              <a:t>3</a:t>
            </a:fld>
            <a:endParaRPr lang="en-US" sz="1050" smtClean="0"/>
          </a:p>
          <a:p>
            <a:pPr>
              <a:defRPr/>
            </a:pPr>
            <a:endParaRPr lang="en-US" sz="1050"/>
          </a:p>
        </p:txBody>
      </p:sp>
      <p:sp>
        <p:nvSpPr>
          <p:cNvPr id="30725"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en-US" smtClean="0"/>
              <a:t>Copyright © 2008 The Mentor Foundation</a:t>
            </a:r>
          </a:p>
          <a:p>
            <a:endParaRPr lang="en-US" altLang="en-US" smtClean="0"/>
          </a:p>
        </p:txBody>
      </p:sp>
      <p:sp>
        <p:nvSpPr>
          <p:cNvPr id="30726"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US" altLang="en-US" smtClean="0"/>
          </a:p>
          <a:p>
            <a:r>
              <a:rPr lang="en-US" altLang="en-US" smtClean="0"/>
              <a:t>The Developing Brain, Adolescence and Vulnerability to Drug Abuse</a:t>
            </a:r>
          </a:p>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Away From the Insulting</a:t>
            </a:r>
            <a:r>
              <a:rPr lang="en-US" baseline="0" dirty="0" smtClean="0"/>
              <a:t> Agents - </a:t>
            </a: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52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you remember the maps that used to show obesity in the US?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CBC1653-5AA1-4453-BEAB-E0EAEDEDE222}" type="slidenum">
              <a:rPr lang="en-US" smtClean="0"/>
              <a:pPr/>
              <a:t>54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1996 or so,</a:t>
            </a:r>
            <a:r>
              <a:rPr lang="en-US" baseline="0" dirty="0" smtClean="0"/>
              <a:t> we have been prescribing opiates with a heavy hand.  Some of us have been more </a:t>
            </a:r>
            <a:r>
              <a:rPr lang="en-US" baseline="0" dirty="0" err="1" smtClean="0"/>
              <a:t>indescriminate</a:t>
            </a:r>
            <a:r>
              <a:rPr lang="en-US" baseline="0" dirty="0" smtClean="0"/>
              <a:t> than others.  Think about how much you were being told you should prescribe in the 1990s.  My father was a primary care doctor in Palmer for 27 years – he can count on one hand the number of times he wrote a prescription for opiates.  </a:t>
            </a:r>
            <a:endParaRPr lang="en-US" dirty="0"/>
          </a:p>
        </p:txBody>
      </p:sp>
      <p:sp>
        <p:nvSpPr>
          <p:cNvPr id="4" name="Slide Number Placeholder 3"/>
          <p:cNvSpPr>
            <a:spLocks noGrp="1"/>
          </p:cNvSpPr>
          <p:nvPr>
            <p:ph type="sldNum" sz="quarter" idx="10"/>
          </p:nvPr>
        </p:nvSpPr>
        <p:spPr/>
        <p:txBody>
          <a:bodyPr/>
          <a:lstStyle/>
          <a:p>
            <a:fld id="{ECBC1653-5AA1-4453-BEAB-E0EAEDEDE222}" type="slidenum">
              <a:rPr lang="en-US" smtClean="0"/>
              <a:pPr/>
              <a:t>55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156AD9-F1DF-42D3-971C-1ACEAE252CC7}" type="slidenum">
              <a:rPr lang="en-US" smtClean="0"/>
              <a:pPr/>
              <a:t>57</a:t>
            </a:fld>
            <a:endParaRPr lang="en-US"/>
          </a:p>
        </p:txBody>
      </p:sp>
    </p:spTree>
    <p:extLst>
      <p:ext uri="{BB962C8B-B14F-4D97-AF65-F5344CB8AC3E}">
        <p14:creationId xmlns="" xmlns:p14="http://schemas.microsoft.com/office/powerpoint/2010/main" val="416425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Massachusetts is not alone in our problems.  I think it easy</a:t>
            </a:r>
            <a:r>
              <a:rPr lang="en-US" baseline="0" dirty="0" smtClean="0"/>
              <a:t> to feel as though Franklin County is the center of the </a:t>
            </a:r>
            <a:r>
              <a:rPr lang="en-US" baseline="0" dirty="0" err="1" smtClean="0"/>
              <a:t>opioid</a:t>
            </a:r>
            <a:r>
              <a:rPr lang="en-US" baseline="0" dirty="0" smtClean="0"/>
              <a:t> epidemic.  It is not.  There are many states that are much worse.</a:t>
            </a:r>
            <a:endParaRPr lang="en-US" dirty="0"/>
          </a:p>
        </p:txBody>
      </p:sp>
      <p:sp>
        <p:nvSpPr>
          <p:cNvPr id="4" name="Slide Number Placeholder 3"/>
          <p:cNvSpPr>
            <a:spLocks noGrp="1"/>
          </p:cNvSpPr>
          <p:nvPr>
            <p:ph type="sldNum" sz="quarter" idx="10"/>
          </p:nvPr>
        </p:nvSpPr>
        <p:spPr/>
        <p:txBody>
          <a:bodyPr/>
          <a:lstStyle/>
          <a:p>
            <a:fld id="{ECBC1653-5AA1-4453-BEAB-E0EAEDEDE222}" type="slidenum">
              <a:rPr lang="en-US" smtClean="0"/>
              <a:pPr/>
              <a:t>61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heroin map now.  Imagine Appalachia</a:t>
            </a:r>
            <a:r>
              <a:rPr lang="en-US" baseline="0" dirty="0" smtClean="0"/>
              <a:t> and the Entire South filled in.  Imagine what our rates of </a:t>
            </a:r>
            <a:r>
              <a:rPr lang="en-US" baseline="0" dirty="0" err="1" smtClean="0"/>
              <a:t>Hep</a:t>
            </a:r>
            <a:r>
              <a:rPr lang="en-US" baseline="0" dirty="0" smtClean="0"/>
              <a:t> C and HIV will be then.  Imagine what the death rate will be then.   We need to be training people now to recognize and treat addiction in advance of the rug getting pulled out from under people.  There is no human benefit in pulling away people’s prescriptions and having them turn to Heroin.</a:t>
            </a:r>
            <a:endParaRPr lang="en-US" dirty="0"/>
          </a:p>
        </p:txBody>
      </p:sp>
      <p:sp>
        <p:nvSpPr>
          <p:cNvPr id="4" name="Slide Number Placeholder 3"/>
          <p:cNvSpPr>
            <a:spLocks noGrp="1"/>
          </p:cNvSpPr>
          <p:nvPr>
            <p:ph type="sldNum" sz="quarter" idx="10"/>
          </p:nvPr>
        </p:nvSpPr>
        <p:spPr/>
        <p:txBody>
          <a:bodyPr/>
          <a:lstStyle/>
          <a:p>
            <a:fld id="{88440392-AB9F-4C17-984A-77557C586900}" type="slidenum">
              <a:rPr lang="en-US" smtClean="0"/>
              <a:pPr/>
              <a:t>62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BC1653-5AA1-4453-BEAB-E0EAEDEDE222}" type="slidenum">
              <a:rPr lang="en-US" smtClean="0"/>
              <a:pPr/>
              <a:t>63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62C535-A633-45C7-AE7C-9A2350E75EE3}" type="slidenum">
              <a:rPr lang="en-US" smtClean="0"/>
              <a:pPr/>
              <a:t>64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 </a:t>
            </a:r>
            <a:r>
              <a:rPr lang="en-US" dirty="0" err="1" smtClean="0"/>
              <a:t>Naloxone</a:t>
            </a:r>
            <a:r>
              <a:rPr lang="en-US" dirty="0" smtClean="0"/>
              <a:t> Now 59.5</a:t>
            </a:r>
            <a:endParaRPr lang="en-US" dirty="0"/>
          </a:p>
        </p:txBody>
      </p:sp>
      <p:sp>
        <p:nvSpPr>
          <p:cNvPr id="4" name="Slide Number Placeholder 3"/>
          <p:cNvSpPr>
            <a:spLocks noGrp="1"/>
          </p:cNvSpPr>
          <p:nvPr>
            <p:ph type="sldNum" sz="quarter" idx="10"/>
          </p:nvPr>
        </p:nvSpPr>
        <p:spPr/>
        <p:txBody>
          <a:bodyPr/>
          <a:lstStyle/>
          <a:p>
            <a:fld id="{639362C9-2246-4275-8528-1DAA2FA81AD2}" type="slidenum">
              <a:rPr lang="en-US" smtClean="0"/>
              <a:pPr/>
              <a:t>67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Synaptic Refinement</a:t>
            </a:r>
          </a:p>
          <a:p>
            <a:r>
              <a:rPr lang="en-US" altLang="en-US" dirty="0" smtClean="0"/>
              <a:t>At the start of adolescence, we have billions of brain cells, each with tens of thousands of connections to other brain cells.  Not all these connections are actually needed, and the unnecessary </a:t>
            </a:r>
            <a:r>
              <a:rPr lang="en-US" altLang="en-US" dirty="0" err="1" smtClean="0"/>
              <a:t>becomeeliminated</a:t>
            </a:r>
            <a:r>
              <a:rPr lang="en-US" altLang="en-US" dirty="0" smtClean="0"/>
              <a:t>.  This elimination process is shaped by the young person’s activities and experiences, and, as with </a:t>
            </a:r>
            <a:r>
              <a:rPr lang="en-US" altLang="en-US" dirty="0" err="1" smtClean="0"/>
              <a:t>myelination</a:t>
            </a:r>
            <a:r>
              <a:rPr lang="en-US" altLang="en-US" dirty="0" smtClean="0"/>
              <a:t>, it helps the brain work more efficiently. </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27DE9D3-6153-4745-8F3D-8A0F1D784C9A}"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a:t>
            </a:r>
            <a:r>
              <a:rPr lang="en-US" baseline="0" dirty="0" smtClean="0"/>
              <a:t> we think of this as “pruning” the brain</a:t>
            </a:r>
            <a:endParaRPr lang="en-US" dirty="0"/>
          </a:p>
        </p:txBody>
      </p:sp>
      <p:sp>
        <p:nvSpPr>
          <p:cNvPr id="4" name="Slide Number Placeholder 3"/>
          <p:cNvSpPr>
            <a:spLocks noGrp="1"/>
          </p:cNvSpPr>
          <p:nvPr>
            <p:ph type="sldNum" sz="quarter" idx="10"/>
          </p:nvPr>
        </p:nvSpPr>
        <p:spPr/>
        <p:txBody>
          <a:bodyPr/>
          <a:lstStyle/>
          <a:p>
            <a:fld id="{927DE9D3-6153-4745-8F3D-8A0F1D784C9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Mylenation</a:t>
            </a:r>
            <a:endParaRPr lang="en-US" dirty="0" smtClean="0"/>
          </a:p>
          <a:p>
            <a:r>
              <a:rPr lang="en-US" altLang="en-US" dirty="0" smtClean="0"/>
              <a:t>One process is </a:t>
            </a:r>
            <a:r>
              <a:rPr lang="en-US" altLang="en-US" dirty="0" err="1" smtClean="0"/>
              <a:t>myelination</a:t>
            </a:r>
            <a:r>
              <a:rPr lang="en-US" altLang="en-US" dirty="0" smtClean="0"/>
              <a:t>.  The structures or axons connecting brain cells across which electrical impulses travel continue to become </a:t>
            </a:r>
            <a:r>
              <a:rPr lang="en-US" altLang="en-US" dirty="0" err="1" smtClean="0"/>
              <a:t>ensheathed</a:t>
            </a:r>
            <a:r>
              <a:rPr lang="en-US" altLang="en-US" dirty="0" smtClean="0"/>
              <a:t> in a fatty substance called myelin.  This compound insulates axons and speeds the relay of electric impulses within the brain, helping thinking, decision-making, impulse control, and emotional regulation mature.</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27DE9D3-6153-4745-8F3D-8A0F1D784C9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
        <p:nvSpPr>
          <p:cNvPr id="32771" name="Slide Image Placeholder 6"/>
          <p:cNvSpPr>
            <a:spLocks noGrp="1" noRot="1" noChangeAspect="1" noTextEdit="1"/>
          </p:cNvSpPr>
          <p:nvPr>
            <p:ph type="sldImg"/>
          </p:nvPr>
        </p:nvSpPr>
        <p:spPr bwMode="auto">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r>
              <a:rPr lang="en-US" sz="1050" smtClean="0"/>
              <a:t>Slide </a:t>
            </a:r>
            <a:fld id="{81C59A7A-947A-4DE8-B73A-84AEC3AA493F}" type="slidenum">
              <a:rPr lang="en-US" sz="1050" smtClean="0"/>
              <a:pPr>
                <a:defRPr/>
              </a:pPr>
              <a:t>10</a:t>
            </a:fld>
            <a:endParaRPr lang="en-US" sz="1050" smtClean="0"/>
          </a:p>
          <a:p>
            <a:pPr>
              <a:defRPr/>
            </a:pPr>
            <a:endParaRPr lang="en-US" sz="1050"/>
          </a:p>
        </p:txBody>
      </p:sp>
      <p:sp>
        <p:nvSpPr>
          <p:cNvPr id="32773"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en-US" smtClean="0"/>
              <a:t>Copyright © 2008 The Mentor Foundation</a:t>
            </a:r>
          </a:p>
          <a:p>
            <a:endParaRPr lang="en-US" altLang="en-US" smtClean="0"/>
          </a:p>
        </p:txBody>
      </p:sp>
      <p:sp>
        <p:nvSpPr>
          <p:cNvPr id="32774"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US" altLang="en-US" smtClean="0"/>
          </a:p>
          <a:p>
            <a:r>
              <a:rPr lang="en-US" altLang="en-US" smtClean="0"/>
              <a:t>The Developing Brain, Adolescence and Vulnerability to Drug Abuse</a:t>
            </a:r>
          </a:p>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important here:  we have brains that are not fully developed doing two critical things:  sheathing pathways of communication in the brain with myelin and performing synaptic refinement:  deciding what stays and what goes.</a:t>
            </a:r>
          </a:p>
          <a:p>
            <a:endParaRPr lang="en-US" dirty="0" smtClean="0"/>
          </a:p>
          <a:p>
            <a:r>
              <a:rPr lang="en-US" dirty="0" smtClean="0"/>
              <a:t>The</a:t>
            </a:r>
            <a:r>
              <a:rPr lang="en-US" baseline="0" dirty="0" smtClean="0"/>
              <a:t> compulsion and perseveration of the dopamine pathways is critical.  Lizard brain:  drink, have sex, find food.  You want to be </a:t>
            </a:r>
            <a:r>
              <a:rPr lang="en-US" baseline="0" dirty="0" err="1" smtClean="0"/>
              <a:t>obssessed</a:t>
            </a:r>
            <a:r>
              <a:rPr lang="en-US" baseline="0" dirty="0" smtClean="0"/>
              <a:t> with those thoughts in order to promote your survival</a:t>
            </a:r>
          </a:p>
          <a:p>
            <a:r>
              <a:rPr lang="en-US" baseline="0" dirty="0" smtClean="0"/>
              <a:t>Humans have been on earth 200,000 years, maybe ancient versions of us are found 2 million years ago.</a:t>
            </a: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Normal day</a:t>
            </a:r>
            <a:r>
              <a:rPr lang="en-US" baseline="0" dirty="0" smtClean="0"/>
              <a:t> – 50 U of dopamine.  Great day – Happy day = 100 U</a:t>
            </a:r>
          </a:p>
          <a:p>
            <a:r>
              <a:rPr lang="en-US" baseline="0" dirty="0" smtClean="0"/>
              <a:t>Sex = 102 U  Great food = 90 U.  Terrible day – refuse to go to work day, hide under your blankets day = 30</a:t>
            </a:r>
          </a:p>
          <a:p>
            <a:r>
              <a:rPr lang="en-US" baseline="0" dirty="0" smtClean="0"/>
              <a:t>Very few kids feel this way – especially adolescents</a:t>
            </a: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people with depression, </a:t>
            </a:r>
            <a:r>
              <a:rPr lang="en-US" dirty="0" err="1" smtClean="0"/>
              <a:t>dysthymia</a:t>
            </a:r>
            <a:r>
              <a:rPr lang="en-US" dirty="0" smtClean="0"/>
              <a:t> are sitting at 30 U</a:t>
            </a:r>
            <a:r>
              <a:rPr lang="en-US" baseline="0" dirty="0" smtClean="0"/>
              <a:t> of dopamine every day</a:t>
            </a:r>
            <a:endParaRPr lang="en-US" dirty="0"/>
          </a:p>
        </p:txBody>
      </p:sp>
      <p:sp>
        <p:nvSpPr>
          <p:cNvPr id="4" name="Slide Number Placeholder 3"/>
          <p:cNvSpPr>
            <a:spLocks noGrp="1"/>
          </p:cNvSpPr>
          <p:nvPr>
            <p:ph type="sldNum" sz="quarter" idx="10"/>
          </p:nvPr>
        </p:nvSpPr>
        <p:spPr/>
        <p:txBody>
          <a:bodyPr/>
          <a:lstStyle/>
          <a:p>
            <a:fld id="{C4F0DB28-A907-4C55-BFB6-F737322216A1}"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058EF3-8481-47BC-B0BA-A6FA6F164246}" type="datetimeFigureOut">
              <a:rPr lang="en-US" smtClean="0"/>
              <a:pPr/>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058EF3-8481-47BC-B0BA-A6FA6F164246}" type="datetimeFigureOut">
              <a:rPr lang="en-US" smtClean="0"/>
              <a:pPr/>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058EF3-8481-47BC-B0BA-A6FA6F164246}" type="datetimeFigureOut">
              <a:rPr lang="en-US" smtClean="0"/>
              <a:pPr/>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058EF3-8481-47BC-B0BA-A6FA6F164246}" type="datetimeFigureOut">
              <a:rPr lang="en-US" smtClean="0"/>
              <a:pPr/>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058EF3-8481-47BC-B0BA-A6FA6F164246}" type="datetimeFigureOut">
              <a:rPr lang="en-US" smtClean="0"/>
              <a:pPr/>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058EF3-8481-47BC-B0BA-A6FA6F164246}" type="datetimeFigureOut">
              <a:rPr lang="en-US" smtClean="0"/>
              <a:pPr/>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058EF3-8481-47BC-B0BA-A6FA6F164246}" type="datetimeFigureOut">
              <a:rPr lang="en-US" smtClean="0"/>
              <a:pPr/>
              <a:t>3/29/2016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058EF3-8481-47BC-B0BA-A6FA6F164246}" type="datetimeFigureOut">
              <a:rPr lang="en-US" smtClean="0"/>
              <a:pPr/>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58EF3-8481-47BC-B0BA-A6FA6F164246}" type="datetimeFigureOut">
              <a:rPr lang="en-US" smtClean="0"/>
              <a:pPr/>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58EF3-8481-47BC-B0BA-A6FA6F164246}" type="datetimeFigureOut">
              <a:rPr lang="en-US" smtClean="0"/>
              <a:pPr/>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58EF3-8481-47BC-B0BA-A6FA6F164246}" type="datetimeFigureOut">
              <a:rPr lang="en-US" smtClean="0"/>
              <a:pPr/>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AF5711-4C7C-4B67-8491-76E0BA09235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58EF3-8481-47BC-B0BA-A6FA6F164246}" type="datetimeFigureOut">
              <a:rPr lang="en-US" smtClean="0"/>
              <a:pPr/>
              <a:t>3/29/2016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F5711-4C7C-4B67-8491-76E0BA0923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neurobureau.org/wp-content/uploads/2013/03/01.jpeg"/>
          <p:cNvPicPr>
            <a:picLocks noChangeAspect="1" noChangeArrowheads="1"/>
          </p:cNvPicPr>
          <p:nvPr/>
        </p:nvPicPr>
        <p:blipFill>
          <a:blip r:embed="rId3" cstate="print"/>
          <a:srcRect/>
          <a:stretch>
            <a:fillRect/>
          </a:stretch>
        </p:blipFill>
        <p:spPr bwMode="auto">
          <a:xfrm>
            <a:off x="1447800" y="152400"/>
            <a:ext cx="6255715" cy="6400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3.bp.blogspot.com/-Acnrmg3PmKo/UJzU8xCla5I/AAAAAAAAE2Y/avWes6q0Sxw/s1600/risk-taking1.jpg"/>
          <p:cNvPicPr>
            <a:picLocks noChangeAspect="1" noChangeArrowheads="1"/>
          </p:cNvPicPr>
          <p:nvPr/>
        </p:nvPicPr>
        <p:blipFill>
          <a:blip r:embed="rId3" cstate="print"/>
          <a:srcRect/>
          <a:stretch>
            <a:fillRect/>
          </a:stretch>
        </p:blipFill>
        <p:spPr bwMode="auto">
          <a:xfrm>
            <a:off x="2133600" y="1295400"/>
            <a:ext cx="4932829" cy="3695442"/>
          </a:xfrm>
          <a:prstGeom prst="rect">
            <a:avLst/>
          </a:prstGeom>
          <a:noFill/>
        </p:spPr>
      </p:pic>
      <p:sp>
        <p:nvSpPr>
          <p:cNvPr id="5" name="Cloud Callout 4"/>
          <p:cNvSpPr/>
          <p:nvPr/>
        </p:nvSpPr>
        <p:spPr>
          <a:xfrm>
            <a:off x="533400" y="152400"/>
            <a:ext cx="1828800" cy="1143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Act First, Think Later</a:t>
            </a:r>
            <a:endParaRPr lang="en-US" sz="1400" dirty="0"/>
          </a:p>
        </p:txBody>
      </p:sp>
      <p:sp>
        <p:nvSpPr>
          <p:cNvPr id="7" name="Cloud Callout 6"/>
          <p:cNvSpPr/>
          <p:nvPr/>
        </p:nvSpPr>
        <p:spPr>
          <a:xfrm>
            <a:off x="152400" y="2438400"/>
            <a:ext cx="17526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More Risky</a:t>
            </a:r>
          </a:p>
          <a:p>
            <a:pPr algn="ctr"/>
            <a:r>
              <a:rPr lang="en-US" sz="1400" dirty="0" smtClean="0"/>
              <a:t>Impulsive Behavior</a:t>
            </a:r>
            <a:endParaRPr lang="en-US" sz="1400" dirty="0"/>
          </a:p>
        </p:txBody>
      </p:sp>
      <p:sp>
        <p:nvSpPr>
          <p:cNvPr id="8" name="Cloud Callout 7"/>
          <p:cNvSpPr/>
          <p:nvPr/>
        </p:nvSpPr>
        <p:spPr>
          <a:xfrm>
            <a:off x="609600" y="5257800"/>
            <a:ext cx="1828800" cy="1295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Less than Optimal Planning</a:t>
            </a:r>
            <a:endParaRPr lang="en-US" sz="1400" dirty="0"/>
          </a:p>
        </p:txBody>
      </p:sp>
      <p:sp>
        <p:nvSpPr>
          <p:cNvPr id="10" name="Cloud Callout 9"/>
          <p:cNvSpPr/>
          <p:nvPr/>
        </p:nvSpPr>
        <p:spPr>
          <a:xfrm>
            <a:off x="6934200" y="152400"/>
            <a:ext cx="18288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Preference for Physical Activity and Sensation Seeking</a:t>
            </a:r>
            <a:endParaRPr lang="en-US" sz="1400" dirty="0"/>
          </a:p>
        </p:txBody>
      </p:sp>
      <p:sp>
        <p:nvSpPr>
          <p:cNvPr id="11" name="Cloud Callout 10"/>
          <p:cNvSpPr/>
          <p:nvPr/>
        </p:nvSpPr>
        <p:spPr>
          <a:xfrm>
            <a:off x="7162800" y="2438400"/>
            <a:ext cx="18288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Emotions Felt Very Intensely</a:t>
            </a:r>
            <a:endParaRPr lang="en-US" sz="1400" dirty="0"/>
          </a:p>
        </p:txBody>
      </p:sp>
      <p:sp>
        <p:nvSpPr>
          <p:cNvPr id="12" name="Cloud Callout 11"/>
          <p:cNvSpPr/>
          <p:nvPr/>
        </p:nvSpPr>
        <p:spPr>
          <a:xfrm>
            <a:off x="7010400" y="5181600"/>
            <a:ext cx="1905000" cy="1295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Strongly Influenced by Friends and Peers</a:t>
            </a:r>
            <a:endParaRPr lang="en-US" sz="1400" dirty="0"/>
          </a:p>
        </p:txBody>
      </p:sp>
      <p:sp>
        <p:nvSpPr>
          <p:cNvPr id="13" name="Cloud Callout 12"/>
          <p:cNvSpPr/>
          <p:nvPr/>
        </p:nvSpPr>
        <p:spPr>
          <a:xfrm>
            <a:off x="3886200" y="5257800"/>
            <a:ext cx="1905000" cy="1295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Less Consideration of Negative Consequences</a:t>
            </a:r>
            <a:endParaRPr lang="en-US" sz="1400" dirty="0"/>
          </a:p>
        </p:txBody>
      </p:sp>
      <p:sp>
        <p:nvSpPr>
          <p:cNvPr id="14" name="Title 1"/>
          <p:cNvSpPr txBox="1">
            <a:spLocks/>
          </p:cNvSpPr>
          <p:nvPr/>
        </p:nvSpPr>
        <p:spPr>
          <a:xfrm>
            <a:off x="2286000" y="304800"/>
            <a:ext cx="4800600" cy="9604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This is Normal Development</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Brain scans of alcoholics and internet addicts both show disturbing physiological changes."/>
          <p:cNvPicPr>
            <a:picLocks noChangeAspect="1" noChangeArrowheads="1"/>
          </p:cNvPicPr>
          <p:nvPr/>
        </p:nvPicPr>
        <p:blipFill>
          <a:blip r:embed="rId2" cstate="print"/>
          <a:srcRect/>
          <a:stretch>
            <a:fillRect/>
          </a:stretch>
        </p:blipFill>
        <p:spPr bwMode="auto">
          <a:xfrm>
            <a:off x="1295400" y="152400"/>
            <a:ext cx="6300724" cy="647334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lstStyle/>
          <a:p>
            <a:r>
              <a:rPr lang="en-US" dirty="0" smtClean="0"/>
              <a:t>Eat, Drink, Connect</a:t>
            </a:r>
            <a:endParaRPr lang="en-US" dirty="0"/>
          </a:p>
        </p:txBody>
      </p:sp>
      <p:pic>
        <p:nvPicPr>
          <p:cNvPr id="67586" name="Picture 2" descr="http://www.kristinnoelle.com/wp-content/uploads/2011/05/lifebeyondlizardbrain00.jpg"/>
          <p:cNvPicPr>
            <a:picLocks noChangeAspect="1" noChangeArrowheads="1"/>
          </p:cNvPicPr>
          <p:nvPr/>
        </p:nvPicPr>
        <p:blipFill>
          <a:blip r:embed="rId2" cstate="print"/>
          <a:srcRect/>
          <a:stretch>
            <a:fillRect/>
          </a:stretch>
        </p:blipFill>
        <p:spPr bwMode="auto">
          <a:xfrm>
            <a:off x="990600" y="838200"/>
            <a:ext cx="7403263" cy="4191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3157538" y="1181100"/>
            <a:ext cx="2828925"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vindicatemj.files.wordpress.com/2013/06/addiction-dopamine-and-serotonin-pathways-from-wiki.jpg"/>
          <p:cNvPicPr>
            <a:picLocks noChangeAspect="1" noChangeArrowheads="1"/>
          </p:cNvPicPr>
          <p:nvPr/>
        </p:nvPicPr>
        <p:blipFill>
          <a:blip r:embed="rId3" cstate="print"/>
          <a:srcRect/>
          <a:stretch>
            <a:fillRect/>
          </a:stretch>
        </p:blipFill>
        <p:spPr bwMode="auto">
          <a:xfrm>
            <a:off x="1295400" y="609600"/>
            <a:ext cx="6810375" cy="5172075"/>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s://encrypted-tbn2.gstatic.com/images?q=tbn:ANd9GcQAYqlStSmxFJLhIkrHo0CAn0NQ4qt_aMEP42I898IC2G7uCkpk1w"/>
          <p:cNvPicPr>
            <a:picLocks noChangeAspect="1" noChangeArrowheads="1"/>
          </p:cNvPicPr>
          <p:nvPr/>
        </p:nvPicPr>
        <p:blipFill>
          <a:blip r:embed="rId3" cstate="print"/>
          <a:srcRect/>
          <a:stretch>
            <a:fillRect/>
          </a:stretch>
        </p:blipFill>
        <p:spPr bwMode="auto">
          <a:xfrm>
            <a:off x="457200" y="381000"/>
            <a:ext cx="8028214" cy="4495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http://forums.malwarebytes.org/uploads/monthly_05_2010/post-100-1274898517.jpg"/>
          <p:cNvPicPr>
            <a:picLocks noChangeAspect="1" noChangeArrowheads="1"/>
          </p:cNvPicPr>
          <p:nvPr/>
        </p:nvPicPr>
        <p:blipFill>
          <a:blip r:embed="rId3" cstate="print"/>
          <a:srcRect/>
          <a:stretch>
            <a:fillRect/>
          </a:stretch>
        </p:blipFill>
        <p:spPr bwMode="auto">
          <a:xfrm>
            <a:off x="1066800" y="152400"/>
            <a:ext cx="7115175" cy="641985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wealltest.com/_hosted/crystalmethsolutions/images/limbic_chart.jpg"/>
          <p:cNvPicPr>
            <a:picLocks noChangeAspect="1" noChangeArrowheads="1"/>
          </p:cNvPicPr>
          <p:nvPr/>
        </p:nvPicPr>
        <p:blipFill>
          <a:blip r:embed="rId2" cstate="print"/>
          <a:srcRect/>
          <a:stretch>
            <a:fillRect/>
          </a:stretch>
        </p:blipFill>
        <p:spPr bwMode="auto">
          <a:xfrm>
            <a:off x="2286000" y="762000"/>
            <a:ext cx="4333875" cy="437197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scicurious.scientopia.org/wp-content/uploads/sites/3/2011/07/NIDA-dopamine.jpg"/>
          <p:cNvPicPr>
            <a:picLocks noChangeAspect="1" noChangeArrowheads="1"/>
          </p:cNvPicPr>
          <p:nvPr/>
        </p:nvPicPr>
        <p:blipFill>
          <a:blip r:embed="rId2" cstate="print"/>
          <a:srcRect/>
          <a:stretch>
            <a:fillRect/>
          </a:stretch>
        </p:blipFill>
        <p:spPr bwMode="auto">
          <a:xfrm>
            <a:off x="762000" y="152400"/>
            <a:ext cx="7620000" cy="5715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www.cnsforum.com/upload/imagebank/download/MAO_cocaine.png"/>
          <p:cNvPicPr>
            <a:picLocks noChangeAspect="1" noChangeArrowheads="1"/>
          </p:cNvPicPr>
          <p:nvPr/>
        </p:nvPicPr>
        <p:blipFill>
          <a:blip r:embed="rId3" cstate="print"/>
          <a:srcRect/>
          <a:stretch>
            <a:fillRect/>
          </a:stretch>
        </p:blipFill>
        <p:spPr bwMode="auto">
          <a:xfrm>
            <a:off x="152400" y="1295400"/>
            <a:ext cx="8847824" cy="5029200"/>
          </a:xfrm>
          <a:prstGeom prst="rect">
            <a:avLst/>
          </a:prstGeom>
          <a:noFill/>
        </p:spPr>
      </p:pic>
      <p:sp>
        <p:nvSpPr>
          <p:cNvPr id="4" name="Title 3"/>
          <p:cNvSpPr>
            <a:spLocks noGrp="1"/>
          </p:cNvSpPr>
          <p:nvPr>
            <p:ph type="ctrTitle"/>
          </p:nvPr>
        </p:nvSpPr>
        <p:spPr>
          <a:xfrm>
            <a:off x="838200" y="0"/>
            <a:ext cx="7772400" cy="1470025"/>
          </a:xfrm>
        </p:spPr>
        <p:txBody>
          <a:bodyPr/>
          <a:lstStyle/>
          <a:p>
            <a:r>
              <a:rPr lang="en-US" dirty="0" smtClean="0"/>
              <a:t>How Cocaine Works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mnsafedriving.com/images/stories/gr_pr_081126brain.png"/>
          <p:cNvPicPr>
            <a:picLocks noChangeAspect="1" noChangeArrowheads="1"/>
          </p:cNvPicPr>
          <p:nvPr/>
        </p:nvPicPr>
        <p:blipFill>
          <a:blip r:embed="rId2" cstate="print"/>
          <a:srcRect/>
          <a:stretch>
            <a:fillRect/>
          </a:stretch>
        </p:blipFill>
        <p:spPr bwMode="auto">
          <a:xfrm>
            <a:off x="457200" y="304800"/>
            <a:ext cx="8305800" cy="632023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cnsforum.com/upload/imagebank/download/moa_heroin_mu.png"/>
          <p:cNvPicPr>
            <a:picLocks noChangeAspect="1" noChangeArrowheads="1"/>
          </p:cNvPicPr>
          <p:nvPr/>
        </p:nvPicPr>
        <p:blipFill>
          <a:blip r:embed="rId3" cstate="print"/>
          <a:srcRect/>
          <a:stretch>
            <a:fillRect/>
          </a:stretch>
        </p:blipFill>
        <p:spPr bwMode="auto">
          <a:xfrm>
            <a:off x="228600" y="1600200"/>
            <a:ext cx="8647693" cy="4876800"/>
          </a:xfrm>
          <a:prstGeom prst="rect">
            <a:avLst/>
          </a:prstGeom>
          <a:noFill/>
        </p:spPr>
      </p:pic>
      <p:sp>
        <p:nvSpPr>
          <p:cNvPr id="4" name="Title 3"/>
          <p:cNvSpPr>
            <a:spLocks noGrp="1"/>
          </p:cNvSpPr>
          <p:nvPr>
            <p:ph type="ctrTitle"/>
          </p:nvPr>
        </p:nvSpPr>
        <p:spPr>
          <a:xfrm>
            <a:off x="609600" y="152400"/>
            <a:ext cx="7772400" cy="1470025"/>
          </a:xfrm>
        </p:spPr>
        <p:txBody>
          <a:bodyPr/>
          <a:lstStyle/>
          <a:p>
            <a:r>
              <a:rPr lang="en-US" dirty="0" smtClean="0"/>
              <a:t>How Heroin Works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uphs.upenn.edu/addiction/berman/images/dopamine_graph_normal.gif"/>
          <p:cNvPicPr>
            <a:picLocks noChangeAspect="1" noChangeArrowheads="1"/>
          </p:cNvPicPr>
          <p:nvPr/>
        </p:nvPicPr>
        <p:blipFill>
          <a:blip r:embed="rId3" cstate="print"/>
          <a:srcRect/>
          <a:stretch>
            <a:fillRect/>
          </a:stretch>
        </p:blipFill>
        <p:spPr bwMode="auto">
          <a:xfrm>
            <a:off x="0" y="381000"/>
            <a:ext cx="4209919" cy="3733800"/>
          </a:xfrm>
          <a:prstGeom prst="rect">
            <a:avLst/>
          </a:prstGeom>
          <a:noFill/>
        </p:spPr>
      </p:pic>
      <p:pic>
        <p:nvPicPr>
          <p:cNvPr id="74756" name="Picture 4" descr="http://www.uphs.upenn.edu/addiction/berman/images/dopamine_graph_addicted.gif"/>
          <p:cNvPicPr>
            <a:picLocks noChangeAspect="1" noChangeArrowheads="1"/>
          </p:cNvPicPr>
          <p:nvPr/>
        </p:nvPicPr>
        <p:blipFill>
          <a:blip r:embed="rId4" cstate="print"/>
          <a:srcRect/>
          <a:stretch>
            <a:fillRect/>
          </a:stretch>
        </p:blipFill>
        <p:spPr bwMode="auto">
          <a:xfrm>
            <a:off x="5029200" y="2590800"/>
            <a:ext cx="3352800" cy="37812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www.science.unsw.edu.au/files/events/133_0.jpg"/>
          <p:cNvPicPr>
            <a:picLocks noChangeAspect="1" noChangeArrowheads="1"/>
          </p:cNvPicPr>
          <p:nvPr/>
        </p:nvPicPr>
        <p:blipFill>
          <a:blip r:embed="rId2" cstate="print"/>
          <a:srcRect/>
          <a:stretch>
            <a:fillRect/>
          </a:stretch>
        </p:blipFill>
        <p:spPr bwMode="auto">
          <a:xfrm>
            <a:off x="3200400" y="2133600"/>
            <a:ext cx="2032773" cy="2452688"/>
          </a:xfrm>
          <a:prstGeom prst="rect">
            <a:avLst/>
          </a:prstGeom>
          <a:noFill/>
        </p:spPr>
      </p:pic>
      <p:pic>
        <p:nvPicPr>
          <p:cNvPr id="136196" name="Picture 4" descr="http://www.clker.com/cliparts/E/8/Z/s/K/h/plus-sign-hi.png"/>
          <p:cNvPicPr>
            <a:picLocks noChangeAspect="1" noChangeArrowheads="1"/>
          </p:cNvPicPr>
          <p:nvPr/>
        </p:nvPicPr>
        <p:blipFill>
          <a:blip r:embed="rId3" cstate="print"/>
          <a:srcRect/>
          <a:stretch>
            <a:fillRect/>
          </a:stretch>
        </p:blipFill>
        <p:spPr bwMode="auto">
          <a:xfrm>
            <a:off x="2438400" y="2819400"/>
            <a:ext cx="704882" cy="746125"/>
          </a:xfrm>
          <a:prstGeom prst="rect">
            <a:avLst/>
          </a:prstGeom>
          <a:noFill/>
        </p:spPr>
      </p:pic>
      <p:sp>
        <p:nvSpPr>
          <p:cNvPr id="136198" name="AutoShape 6" descr="data:image/jpeg;base64,/9j/4AAQSkZJRgABAQAAAQABAAD/2wCEAAkGBxQQEhUQEBQUFBQVFRQQFRQVFA8QFBQQFBQWFhQUFBQYHCggGBolHBQUITEhJSkrLi4uFx8zODMsNygtLisBCgoKDg0OGxAQFywdHBwsLCwsLCwsLCwsLCwsLCwsLCwsLCwsLCwsLCwsLCwsLCwsLCwsLCwrLDcsLCwsLDcrK//AABEIAKgBLAMBIgACEQEDEQH/xAAcAAAABwEBAAAAAAAAAAAAAAAAAQIDBQYHBAj/xAA2EAABAwIEBAQFAQkBAQAAAAABAAIDBBEFBhIhMUFRcQcTImEygZGhseEUI0JSYnLB0fHwgv/EABkBAAMBAQEAAAAAAAAAAAAAAAECAwAEBf/EACQRAQEAAgICAQUBAQEAAAAAAAABAhEDIRIxQQQTMlFhIoFC/9oADAMBAAIRAxEAPwDQmpYCQ1OBRIcvtsnY+CaBsnmrHhxoTjAmwnWrGOtCW1ICcAWE4Etqac8NBJ2A3J5KlY/nbTqZT72219T7JMs5j3RkXSqrmRC7zZV2ozkzVZnC/wA7XWbzYtLMT5jieYF9vdIhFjbsR81y5/UX4POP9tao80wvtdw91ORSBwu0gjqN1isMJ3sP+qdwfGZKYje429J4e6OH1Wr/AKG8X6aijUbhGKsqG3Yd+beYUiF345TKbiFmhoIIJgBBBBFgQQQWYEEEFmBBBBZgRFGgsyp5ypy6M9ivPuM0hD3D3K9RYhSiRpBWMZ7wDQ4vb7lQvVDKbZJI2xTZXVVDc91ylWiFhJCQUspCLQRSSlFJKxoIokEFjPVzEvmE00py6iY8AnGBMtITsZWNDwTjE21OsWMcO26cuuCvxOOBuqRwCoOYPEdu7IAel1i3ORM5+xktAp2G1xdxHS/BUR0BPDrdKnq3TEvcSS4A390/SO2vfguPk/1VsDJgIB67I3MHHrspYEPHq5m10xJTWOk8vx1ULi6YcpQSlyM3v2XTRw2A+ZXQykJaTZLcRxFhdUYnhzDYj8LSMLrhOwPHHgR0Kzqnonbm3X6q1ZaDo3Fp4H8q/wBNyXHLXwly4bm1oQSQjXpOQaCCCLAgggiwIIILMCCCCzAgggsxL+CzDxKuI3dlqBVTznhnmxu25KXILzRVsXEQp7HKMxvc09SoJ4TY3cQsNlJKWUkpykFJKUUkrGhJRIyiusZ6sYl34pLUZUTQ9H0TrAmYz+F0BY8ONKhM05mZRRkk3dbYLpxvFG00RkPIbD3WB5jxp9XKXOJtfYIyJ8nJ4w/jmY5qt5c9xtfYLhhC5I13U4um047lurJDtGDz0tXTh84IFua5ydtPKzW/Zc1FNoeW+9wvPyzm3qcfuLbC2+ylHUWsAjiLfbkonDjexVkpOCWx1wrD6W5G3sQp6KmaG2Fv+ripALrveL8E0xHRQDIwdhx4e6GH1et9rW5j/S46hLwAXm7AlCflIGeOsbVoCNJCUF6G3ACNEgm2A0ESS59lt6YtBNNmB5pwFaZSsNBBBMwIIILMC4sTiDmG/Rdq48UPoKXP0Mef/Eajax5I5lZ7Kr94iSl0uk8t1Qpgp4ekszJSCllIcqkJckFLckFYYSUSMoljvVrUbTsUhidapDDkSfBTERTrVjxnnilVkM0jhwWRtWo+K59KyxhT4uPl9uliVW1xiY3Ra5JuSAduQHRNMKbxRmqLb+Eh3y4FCzYcGUnJ2sWAVbp4XOd8Qdbbsnqs2Idz5qKyDKT50Z4aWvt73IUvXSMjY6ST4Wg9Lk8gFwc3FrPUejFgwLEmlzIyRqebNHUqzYHV+fJIxoIERLS7aznDjp9lkOV5nNE9c47sHlRA7+uQ2AHa4WwZUpG09GXk2sy7iTxda7ie5urfb8enVxWXHdS0EycpMXbK6RjTvG7Qf7rA/wCVW4sRbUSOig1FrSxjn72LrXeAf/cVM0pj857WgAgAOIA3dba/ulkX8de0g+cagwncgn7gfkrowGQNldqIG1h7m/JUjAa81VfUPufLiIgHT0XufmSfoFcaCmdLMyxsxvqdt8VvhF+6TWrLPYcmM8e78LaClXSGpS7HljukPltxRuKhceqC1pLUMshkSraoFcuJTkMJCoDMwvY71Kx0GMtmbYlJ5bNNK87Mb45SHcLq6YHjbZ2jfdUnNGEX9bO6rGFY26nk4nitLZS1vAKNQGXMbbUNG+6ngVfHLZRoIJL3gC5TbYpNzM1CyjZMbjDtF91JxvDhccCl3KPpkniJlTVeVg3ssbractJBHBetMSohK0gjksM8QsrmFxkYNlP8aGU32y97bJBXTOxcpVIlYQ5IKccm3JmhKSSlFJWNHqtqdamWlOtKkMOsCdCZa5OByx2aeKzfSSsqaVtfiLReZGexWJWsbHlsmjk5Z2ea5dUThcX3HA9lxAp5pWqHq7jqyY4tqpGEWvG4W7EEJOcaogiG22zr/wCLLswJ4EwNhchwvz4fouXMVvMMzt9I0tHWQna/bio3X3Zt6XHn9zDcO4NGDFT01xd83muG97MBIv7cFpma5fLwmRjfik0RNA5lzht9FnmVsC16KlzyHsJL2/07njyO6vGZdbv2PQNcYcXvt/NazTbpYlLlnPL27eKdJXKUTaOl1O2axhkd3Au49+K5cm1RezzXfHO98pHQONxf2AsE9jOJtijjpw27pjZzekNvUT32HzXdg1I2Jg08xbsOgSW9Omf1zYDRinbJt65JJHu7ucVfcsj0OP8AVb5AAKpSMbu8EgbgX68yrNl+vYGMja12/MjieZS8WW8kueW4dRYULpIKJxXS4NGaioDQouolbKLcVzZklc1p0qmxY06N3qU7kf06sdwg7lqqhqnwOuLhaJR4kyZtjZQmYsEDgXNCH9LY5sLzQ2QaJO26gM14fY+bHw9lA10Lonbcl20WP6m+VL2uiV3ZRzCYXgErb8IxFs7A5p5LzFiEnlSXaduKu+SM5GIhrjtwTzoG63VVzhjQgYd7bKYosUZLHraRwWU+KWI7hgPEgfJNlluDrp35Qa6qk8117E3A9lqlPHpaAqD4Zw+gHstDC2EACqtnPDRLE7bkrSuPEotTCE2XcaPKOOUvlyOb0JUM4K/eIuHeXOXDgfyqJIFsanlOzTk25P6CeARPp3DkmK5nJKce1N2TQ0ep2lOtKZCcaVIYfCdYUw0p9qxkVmeIOgdfkF57xBtpXj+ores5z6IDbmCsUwrCXVk5ANm39TunsPdHeu6jyY3K6iKCcaVsWD5PpmNt5bXG3F3qP3Wf5zwz9mqCxgAafUPZS+7/AAb9JfmoejeQ9rmgkg/9SaaUPllEu4a4OaD/ADbgJhlf/ATp5XGy6IaaOSRtjY3F+Yd0ukyvu1bgw+31ve1vywSyKQO4va4fUcfurJSu0RQtG9rNcDyFuKj6HDi21txZSMEZDgubG/t6M/TkMBdXSSO9THNY1tuLNI3Fu+/zVrjiDRYfqm6WBt9dtypIwXFyjyW6NK49VyL8OFlacFpNN5HCxOwHMN/VVZ8JLgG8t1J09RM021u7HdDgy13Scm8pqLYico+hry46X8eR6+y712SzKbjjyxuN1XFXUgeLFUfHsCIuQFohC556cPFiluOxnbFpHyQOuLqTw/NgPokVtxvLgeCQFneL5dc0kgFJ6LUljVKyZpfHbqszxG7XkHipeeslpza5t0Kga6pMji4qmJaZklJ4lKgqC07JkpKqnVxwbOcsAsCSOi48wZgNW9rjtY/dVrUjY7dDxHb0T4XygxfJX8FZr4UsIiB9lpAK2Jp6KumqhtwQlFyJxRGRk2f8qvncHN4XKrVJ4dF3xArd5IgeITQhaOACXTXFl+G+HLG8WqRrPDuF7bWAPZX8hNuCzeMefcy+HksJLoxqb7KkT4Y9riC0gj2Xq+eIHiFBVWXIHu1OY2/ZNLYS4ltKcamWlOsKwH2KLzFmaGhZqlPqPwsHxH/SdxfE200L5nfwgnueQXn7GsVfVSumkJJJ29hyARkLnnpYsz59mq/Q0CNnQbk9ypTJMelrep9R7ndZ4tEys+w7W/AUub1o303eVtaTQnZULxhha19NL/MXxu7WuFc8NmuFl3jPihfPHAD6Y26iP6nfol45u6dWd6Z5O67j3V+yPgbdIkeLuO+/IcgqhgWHmeQbeltif8Ba5gVPpAFlvqc//E/6PBhv/VWKiohYWXSMO3TuHi1lI1NSGRuceDWucfkLqGOLpqKY8B/lt5cVMFo0ql5YrPMY2Qnd3qPc7q3RyXahez610YZOI9ZA3I2/uvb/ACu6iZtcqGxBnMcVL4cfTuk4/wBBkeqH6bEcQQVPhyqtbLfYdvqrBUS6W/JdHHfaHNPTpMoCQZ2qrV2LFp/VRcuYSE3kj0vL6hqicRhjcDeypdVmgj9FE1ObHngHIeWw2g/ECnax/ptuqNIVO5jxJ07rkEAdVAuKfFPISTdGklViYXS4Bdw7hN3RsdY3WB6P8NGAQA+yu4KxXw0zgyMCGQ2vsCVsFPUh7Q5puCkiuPp1EpJckakhzkTFOckFyRqSS5Zii5NOcic5NOciAnlMko3OVYxvNcVPL5TnAEAE79brA7GlPMK52J5iKSjeLVdpgbEP4jcrIwVoPi5UXkYzoFnoTbRz7pd1dstTWt2B+yo5KuOCSNa0OcbANBJPZR5vS30v5VolBU6WlxNgBcn2CyDG2vxKskkjHovp1ctIVlnxN1YNDLsg4dHS2/DVI0NG1gsAAOllGZ3D17d/h5ObA8GbC0NaO55k9SrjhlPZcVHBwU/SRWClJ81b1NO6GOwuqr4nY3+z0b2g+uX9y0c7H4j9Lq167CywbxMxv9prHMabxw/u29C7+M/Xb5Lp4sd1Lkz8YuWQqkmJvtt9FodJLssm8PaqzdPQ/laXRzKWU1V8r2kKiO6XRzbaTxH3CIuuuaRpB1DiN1GzV2b26oPVKxvVwP03VgrWXGyr+HO1TRnrc/YqzOVuL05uX2p9XhJcb3XKcv3V2LAhoCfxR0o5yzfl9kBlUEcPsrzZHpW0GmQ5gyeQCQFnWJ4a6Im4Xpyopw4WIVJzPlFsgJaE3oljBnJJVuxjKb4ybAqs1NG5hsQVSVOuZFdGfdJTA6KeoLTcErTch5+MVopzdvC/RZUUqOUt3C1jS6etaOtbK0PYQQRfZOlywTImenUrhHKSYz9ltGG4rHUMD43BwPQhKpMtpEuTbnJBcm3OWEtzk056JzlH4tiDYInSvNg0ErbBB55zU2hiNiDI4WaF5+xLEXzyOle4lzjc/wCl35qxt9ZM6Rx2v6R0aoNPjj80lr02wpU9QI2l7jYAXTbFTPEnHhFF5LD6nceyBLdRn2bMWNVUPk5XsOwUOCkEoXTJaK1KSqZdRZFfZ1vpZRRK66SQOlb/AGgf7SZzrf6X4Z2vWFRDSPopyBiisMGym6Vq4o9T4SlDEplgCj6bYLoe/wCiKfuk4iX+XJ5Qu/Q4tHuAbLzZNfUdXxXN78dV97r1NQMDQXO4n8cgsR8UsqupZ3VMYvDKdVwPgeeIPt0XTwZd6S5pubR2T6vQ8dCLfMLWcLnuAVhuCzEP24/EPlx+y1rL1XqaD2U+bHWS+GXlhKuTJNkHTXFlxtluidJZQqmNSWBuvM32LvppVquqplhuqRz+TRb/AOnfoFZi5U4vxQ5rvI4ShdNakNSokdugHJrUhqRA6SmnC6GpFqRBx1eGskG4CrOJZLjfcgBXK6Iolsees35YfTPNm+lVJ4svTmN4QyoYWuG9rBYHmvA3U0paRtfYoy/CWUV26JAolQhQdZTOCZlmpTeN5HtyPyUGUS1m222HBvFUEAVDPm1WqjzvSS8JAO+y856kBKRwKHiaZPT8OLwv2bI0/MLO/GDHdLG0zDu7d3ZZTHiEjTdr3DsSkV1c+Z2qRxcbWuei3jW8nO4pKBKJUaPSc0ulpd0F1h+bK4zVDyTwNls9YNTHAcwsXzThzopS7kSpxO91DXR3SLowmDQORNkLXBw5fhAokT43XbRss1YlYCFbqZoWQ5cxF0DiRuwkX6g9Vo2HYy1wFiuPPDxuno4Z+U2tEL0/Fubnl+VCwVNzfqpOlN1O0yWikRV1MydjopWhzHDSWncEJFOF2samgW7YFnXKUmGSiRl3QOPof/Kf5H/75qcyniG23A8PbqCtgr8PjnjdFK0PY4WLTwKz2Tw0fTyF9HOBGTfy5Q427OCrll5zv3C4Txv8qVgqeq7oYnTODGbk/QDqUzS5acANco97N/BJVkwKnbE4tbzHE7krn8d1TLLU6SdBSNhYGN7k9Xcyny5ESkEq7n2XdFqTZKLUsBwvQDk0ShdYNndSLUkakV0Sng5DWmroi5MxxxVYzjl5tXERYagNirFqSXbrBXmTGMPdA8scLWKjitv8QcrCoYZYx6xvtzCxWrgLHFpFiNk+NRyhlEgiTlBJKMpJRERRFGUkojBXRIFBEz0cHKDx3AW1AOwQQUk9KXL4fvLvSbD3F1xZlyuKGJrnuJe42A2GyCC0oWKqgUEE4pPBmGx/u/wrzRANj242RoLmz/Kunj9JrC4zYXVhp9kSCmvt3wqSibsggjGPWTbtkEFqaGJAk0J/ejsR9kEEnyOXpLOKbJQQVXPSNSLUgggAtSO6CCIBqQ1IIIgIuRF6CCZiWuQ1o0EIBuUXWY+IOT9V6iEb8XNH5QQRLWUyxlpsUi6CCtPSZJRFEgiwiklBBNDQStOD5MkniEh9NzsPbqgglyumyu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6200" name="AutoShape 8" descr="data:image/jpeg;base64,/9j/4AAQSkZJRgABAQAAAQABAAD/2wCEAAkGBxQQEhUQEBQUFBQVFRQQFRQVFA8QFBQQFBQWFhQUFBQYHCggGBolHBQUITEhJSkrLi4uFx8zODMsNygtLisBCgoKDg0OGxAQFywdHBwsLCwsLCwsLCwsLCwsLCwsLCwsLCwsLCwsLCwsLCwsLCwsLCwsLCwrLDcsLCwsLDcrK//AABEIAKgBLAMBIgACEQEDEQH/xAAcAAAABwEBAAAAAAAAAAAAAAAAAQIDBQYHBAj/xAA2EAABAwIEBAQFAQkBAQAAAAABAAIDBBEFBhIhMUFRcQcTImEygZGhseEUI0JSYnLB0fHwgv/EABkBAAMBAQEAAAAAAAAAAAAAAAECAwAEBf/EACQRAQEAAgICAQUBAQEAAAAAAAABAhEDIRIxQQQTMlFhIoFC/9oADAMBAAIRAxEAPwDQmpYCQ1OBRIcvtsnY+CaBsnmrHhxoTjAmwnWrGOtCW1ICcAWE4Etqac8NBJ2A3J5KlY/nbTqZT72219T7JMs5j3RkXSqrmRC7zZV2ozkzVZnC/wA7XWbzYtLMT5jieYF9vdIhFjbsR81y5/UX4POP9tao80wvtdw91ORSBwu0gjqN1isMJ3sP+qdwfGZKYje429J4e6OH1Wr/AKG8X6aijUbhGKsqG3Yd+beYUiF345TKbiFmhoIIJgBBBBFgQQQWYEEEFmBBBBZgRFGgsyp5ypy6M9ivPuM0hD3D3K9RYhSiRpBWMZ7wDQ4vb7lQvVDKbZJI2xTZXVVDc91ylWiFhJCQUspCLQRSSlFJKxoIokEFjPVzEvmE00py6iY8AnGBMtITsZWNDwTjE21OsWMcO26cuuCvxOOBuqRwCoOYPEdu7IAel1i3ORM5+xktAp2G1xdxHS/BUR0BPDrdKnq3TEvcSS4A390/SO2vfguPk/1VsDJgIB67I3MHHrspYEPHq5m10xJTWOk8vx1ULi6YcpQSlyM3v2XTRw2A+ZXQykJaTZLcRxFhdUYnhzDYj8LSMLrhOwPHHgR0Kzqnonbm3X6q1ZaDo3Fp4H8q/wBNyXHLXwly4bm1oQSQjXpOQaCCCLAgggiwIIILMCCCCzAgggsxL+CzDxKuI3dlqBVTznhnmxu25KXILzRVsXEQp7HKMxvc09SoJ4TY3cQsNlJKWUkpykFJKUUkrGhJRIyiusZ6sYl34pLUZUTQ9H0TrAmYz+F0BY8ONKhM05mZRRkk3dbYLpxvFG00RkPIbD3WB5jxp9XKXOJtfYIyJ8nJ4w/jmY5qt5c9xtfYLhhC5I13U4um047lurJDtGDz0tXTh84IFua5ydtPKzW/Zc1FNoeW+9wvPyzm3qcfuLbC2+ylHUWsAjiLfbkonDjexVkpOCWx1wrD6W5G3sQp6KmaG2Fv+ripALrveL8E0xHRQDIwdhx4e6GH1et9rW5j/S46hLwAXm7AlCflIGeOsbVoCNJCUF6G3ACNEgm2A0ESS59lt6YtBNNmB5pwFaZSsNBBBMwIIILMC4sTiDmG/Rdq48UPoKXP0Mef/Eajax5I5lZ7Kr94iSl0uk8t1Qpgp4ekszJSCllIcqkJckFLckFYYSUSMoljvVrUbTsUhidapDDkSfBTERTrVjxnnilVkM0jhwWRtWo+K59KyxhT4uPl9uliVW1xiY3Ra5JuSAduQHRNMKbxRmqLb+Eh3y4FCzYcGUnJ2sWAVbp4XOd8Qdbbsnqs2Idz5qKyDKT50Z4aWvt73IUvXSMjY6ST4Wg9Lk8gFwc3FrPUejFgwLEmlzIyRqebNHUqzYHV+fJIxoIERLS7aznDjp9lkOV5nNE9c47sHlRA7+uQ2AHa4WwZUpG09GXk2sy7iTxda7ie5urfb8enVxWXHdS0EycpMXbK6RjTvG7Qf7rA/wCVW4sRbUSOig1FrSxjn72LrXeAf/cVM0pj857WgAgAOIA3dba/ulkX8de0g+cagwncgn7gfkrowGQNldqIG1h7m/JUjAa81VfUPufLiIgHT0XufmSfoFcaCmdLMyxsxvqdt8VvhF+6TWrLPYcmM8e78LaClXSGpS7HljukPltxRuKhceqC1pLUMshkSraoFcuJTkMJCoDMwvY71Kx0GMtmbYlJ5bNNK87Mb45SHcLq6YHjbZ2jfdUnNGEX9bO6rGFY26nk4nitLZS1vAKNQGXMbbUNG+6ngVfHLZRoIJL3gC5TbYpNzM1CyjZMbjDtF91JxvDhccCl3KPpkniJlTVeVg3ssbractJBHBetMSohK0gjksM8QsrmFxkYNlP8aGU32y97bJBXTOxcpVIlYQ5IKccm3JmhKSSlFJWNHqtqdamWlOtKkMOsCdCZa5OByx2aeKzfSSsqaVtfiLReZGexWJWsbHlsmjk5Z2ea5dUThcX3HA9lxAp5pWqHq7jqyY4tqpGEWvG4W7EEJOcaogiG22zr/wCLLswJ4EwNhchwvz4fouXMVvMMzt9I0tHWQna/bio3X3Zt6XHn9zDcO4NGDFT01xd83muG97MBIv7cFpma5fLwmRjfik0RNA5lzht9FnmVsC16KlzyHsJL2/07njyO6vGZdbv2PQNcYcXvt/NazTbpYlLlnPL27eKdJXKUTaOl1O2axhkd3Au49+K5cm1RezzXfHO98pHQONxf2AsE9jOJtijjpw27pjZzekNvUT32HzXdg1I2Jg08xbsOgSW9Omf1zYDRinbJt65JJHu7ucVfcsj0OP8AVb5AAKpSMbu8EgbgX68yrNl+vYGMja12/MjieZS8WW8kueW4dRYULpIKJxXS4NGaioDQouolbKLcVzZklc1p0qmxY06N3qU7kf06sdwg7lqqhqnwOuLhaJR4kyZtjZQmYsEDgXNCH9LY5sLzQ2QaJO26gM14fY+bHw9lA10Lonbcl20WP6m+VL2uiV3ZRzCYXgErb8IxFs7A5p5LzFiEnlSXaduKu+SM5GIhrjtwTzoG63VVzhjQgYd7bKYosUZLHraRwWU+KWI7hgPEgfJNlluDrp35Qa6qk8117E3A9lqlPHpaAqD4Zw+gHstDC2EACqtnPDRLE7bkrSuPEotTCE2XcaPKOOUvlyOb0JUM4K/eIuHeXOXDgfyqJIFsanlOzTk25P6CeARPp3DkmK5nJKce1N2TQ0ep2lOtKZCcaVIYfCdYUw0p9qxkVmeIOgdfkF57xBtpXj+ores5z6IDbmCsUwrCXVk5ANm39TunsPdHeu6jyY3K6iKCcaVsWD5PpmNt5bXG3F3qP3Wf5zwz9mqCxgAafUPZS+7/AAb9JfmoejeQ9rmgkg/9SaaUPllEu4a4OaD/ADbgJhlf/ATp5XGy6IaaOSRtjY3F+Yd0ukyvu1bgw+31ve1vywSyKQO4va4fUcfurJSu0RQtG9rNcDyFuKj6HDi21txZSMEZDgubG/t6M/TkMBdXSSO9THNY1tuLNI3Fu+/zVrjiDRYfqm6WBt9dtypIwXFyjyW6NK49VyL8OFlacFpNN5HCxOwHMN/VVZ8JLgG8t1J09RM021u7HdDgy13Scm8pqLYico+hry46X8eR6+y712SzKbjjyxuN1XFXUgeLFUfHsCIuQFohC556cPFiluOxnbFpHyQOuLqTw/NgPokVtxvLgeCQFneL5dc0kgFJ6LUljVKyZpfHbqszxG7XkHipeeslpza5t0Kga6pMji4qmJaZklJ4lKgqC07JkpKqnVxwbOcsAsCSOi48wZgNW9rjtY/dVrUjY7dDxHb0T4XygxfJX8FZr4UsIiB9lpAK2Jp6KumqhtwQlFyJxRGRk2f8qvncHN4XKrVJ4dF3xArd5IgeITQhaOACXTXFl+G+HLG8WqRrPDuF7bWAPZX8hNuCzeMefcy+HksJLoxqb7KkT4Y9riC0gj2Xq+eIHiFBVWXIHu1OY2/ZNLYS4ltKcamWlOsKwH2KLzFmaGhZqlPqPwsHxH/SdxfE200L5nfwgnueQXn7GsVfVSumkJJJ29hyARkLnnpYsz59mq/Q0CNnQbk9ypTJMelrep9R7ndZ4tEys+w7W/AUub1o303eVtaTQnZULxhha19NL/MXxu7WuFc8NmuFl3jPihfPHAD6Y26iP6nfol45u6dWd6Z5O67j3V+yPgbdIkeLuO+/IcgqhgWHmeQbeltif8Ba5gVPpAFlvqc//E/6PBhv/VWKiohYWXSMO3TuHi1lI1NSGRuceDWucfkLqGOLpqKY8B/lt5cVMFo0ql5YrPMY2Qnd3qPc7q3RyXahez610YZOI9ZA3I2/uvb/ACu6iZtcqGxBnMcVL4cfTuk4/wBBkeqH6bEcQQVPhyqtbLfYdvqrBUS6W/JdHHfaHNPTpMoCQZ2qrV2LFp/VRcuYSE3kj0vL6hqicRhjcDeypdVmgj9FE1ObHngHIeWw2g/ECnax/ptuqNIVO5jxJ07rkEAdVAuKfFPISTdGklViYXS4Bdw7hN3RsdY3WB6P8NGAQA+yu4KxXw0zgyMCGQ2vsCVsFPUh7Q5puCkiuPp1EpJckakhzkTFOckFyRqSS5Zii5NOcic5NOciAnlMko3OVYxvNcVPL5TnAEAE79brA7GlPMK52J5iKSjeLVdpgbEP4jcrIwVoPi5UXkYzoFnoTbRz7pd1dstTWt2B+yo5KuOCSNa0OcbANBJPZR5vS30v5VolBU6WlxNgBcn2CyDG2vxKskkjHovp1ctIVlnxN1YNDLsg4dHS2/DVI0NG1gsAAOllGZ3D17d/h5ObA8GbC0NaO55k9SrjhlPZcVHBwU/SRWClJ81b1NO6GOwuqr4nY3+z0b2g+uX9y0c7H4j9Lq167CywbxMxv9prHMabxw/u29C7+M/Xb5Lp4sd1Lkz8YuWQqkmJvtt9FodJLssm8PaqzdPQ/laXRzKWU1V8r2kKiO6XRzbaTxH3CIuuuaRpB1DiN1GzV2b26oPVKxvVwP03VgrWXGyr+HO1TRnrc/YqzOVuL05uX2p9XhJcb3XKcv3V2LAhoCfxR0o5yzfl9kBlUEcPsrzZHpW0GmQ5gyeQCQFnWJ4a6Im4Xpyopw4WIVJzPlFsgJaE3oljBnJJVuxjKb4ybAqs1NG5hsQVSVOuZFdGfdJTA6KeoLTcErTch5+MVopzdvC/RZUUqOUt3C1jS6etaOtbK0PYQQRfZOlywTImenUrhHKSYz9ltGG4rHUMD43BwPQhKpMtpEuTbnJBcm3OWEtzk056JzlH4tiDYInSvNg0ErbBB55zU2hiNiDI4WaF5+xLEXzyOle4lzjc/wCl35qxt9ZM6Rx2v6R0aoNPjj80lr02wpU9QI2l7jYAXTbFTPEnHhFF5LD6nceyBLdRn2bMWNVUPk5XsOwUOCkEoXTJaK1KSqZdRZFfZ1vpZRRK66SQOlb/AGgf7SZzrf6X4Z2vWFRDSPopyBiisMGym6Vq4o9T4SlDEplgCj6bYLoe/wCiKfuk4iX+XJ5Qu/Q4tHuAbLzZNfUdXxXN78dV97r1NQMDQXO4n8cgsR8UsqupZ3VMYvDKdVwPgeeIPt0XTwZd6S5pubR2T6vQ8dCLfMLWcLnuAVhuCzEP24/EPlx+y1rL1XqaD2U+bHWS+GXlhKuTJNkHTXFlxtluidJZQqmNSWBuvM32LvppVquqplhuqRz+TRb/AOnfoFZi5U4vxQ5rvI4ShdNakNSokdugHJrUhqRA6SmnC6GpFqRBx1eGskG4CrOJZLjfcgBXK6Iolsees35YfTPNm+lVJ4svTmN4QyoYWuG9rBYHmvA3U0paRtfYoy/CWUV26JAolQhQdZTOCZlmpTeN5HtyPyUGUS1m222HBvFUEAVDPm1WqjzvSS8JAO+y856kBKRwKHiaZPT8OLwv2bI0/MLO/GDHdLG0zDu7d3ZZTHiEjTdr3DsSkV1c+Z2qRxcbWuei3jW8nO4pKBKJUaPSc0ulpd0F1h+bK4zVDyTwNls9YNTHAcwsXzThzopS7kSpxO91DXR3SLowmDQORNkLXBw5fhAokT43XbRss1YlYCFbqZoWQ5cxF0DiRuwkX6g9Vo2HYy1wFiuPPDxuno4Z+U2tEL0/Fubnl+VCwVNzfqpOlN1O0yWikRV1MydjopWhzHDSWncEJFOF2samgW7YFnXKUmGSiRl3QOPof/Kf5H/75qcyniG23A8PbqCtgr8PjnjdFK0PY4WLTwKz2Tw0fTyF9HOBGTfy5Q427OCrll5zv3C4Txv8qVgqeq7oYnTODGbk/QDqUzS5acANco97N/BJVkwKnbE4tbzHE7krn8d1TLLU6SdBSNhYGN7k9Xcyny5ESkEq7n2XdFqTZKLUsBwvQDk0ShdYNndSLUkakV0Sng5DWmroi5MxxxVYzjl5tXERYagNirFqSXbrBXmTGMPdA8scLWKjitv8QcrCoYZYx6xvtzCxWrgLHFpFiNk+NRyhlEgiTlBJKMpJRERRFGUkojBXRIFBEz0cHKDx3AW1AOwQQUk9KXL4fvLvSbD3F1xZlyuKGJrnuJe42A2GyCC0oWKqgUEE4pPBmGx/u/wrzRANj242RoLmz/Kunj9JrC4zYXVhp9kSCmvt3wqSibsggjGPWTbtkEFqaGJAk0J/ejsR9kEEnyOXpLOKbJQQVXPSNSLUgggAtSO6CCIBqQ1IIIgIuRF6CCZiWuQ1o0EIBuUXWY+IOT9V6iEb8XNH5QQRLWUyxlpsUi6CCtPSZJRFEgiwiklBBNDQStOD5MkniEh9NzsPbqgglyumyu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6202" name="AutoShape 10" descr="data:image/jpeg;base64,/9j/4AAQSkZJRgABAQAAAQABAAD/2wCEAAkGBxQQEhUQEBQUFBQVFRQQFRQVFA8QFBQQFBQWFhQUFBQYHCggGBolHBQUITEhJSkrLi4uFx8zODMsNygtLisBCgoKDg0OGxAQFywdHBwsLCwsLCwsLCwsLCwsLCwsLCwsLCwsLCwsLCwsLCwsLCwsLCwsLCwrLDcsLCwsLDcrK//AABEIAKgBLAMBIgACEQEDEQH/xAAcAAAABwEBAAAAAAAAAAAAAAAAAQIDBQYHBAj/xAA2EAABAwIEBAQFAQkBAQAAAAABAAIDBBEFBhIhMUFRcQcTImEygZGhseEUI0JSYnLB0fHwgv/EABkBAAMBAQEAAAAAAAAAAAAAAAECAwAEBf/EACQRAQEAAgICAQUBAQEAAAAAAAABAhEDIRIxQQQTMlFhIoFC/9oADAMBAAIRAxEAPwDQmpYCQ1OBRIcvtsnY+CaBsnmrHhxoTjAmwnWrGOtCW1ICcAWE4Etqac8NBJ2A3J5KlY/nbTqZT72219T7JMs5j3RkXSqrmRC7zZV2ozkzVZnC/wA7XWbzYtLMT5jieYF9vdIhFjbsR81y5/UX4POP9tao80wvtdw91ORSBwu0gjqN1isMJ3sP+qdwfGZKYje429J4e6OH1Wr/AKG8X6aijUbhGKsqG3Yd+beYUiF345TKbiFmhoIIJgBBBBFgQQQWYEEEFmBBBBZgRFGgsyp5ypy6M9ivPuM0hD3D3K9RYhSiRpBWMZ7wDQ4vb7lQvVDKbZJI2xTZXVVDc91ylWiFhJCQUspCLQRSSlFJKxoIokEFjPVzEvmE00py6iY8AnGBMtITsZWNDwTjE21OsWMcO26cuuCvxOOBuqRwCoOYPEdu7IAel1i3ORM5+xktAp2G1xdxHS/BUR0BPDrdKnq3TEvcSS4A390/SO2vfguPk/1VsDJgIB67I3MHHrspYEPHq5m10xJTWOk8vx1ULi6YcpQSlyM3v2XTRw2A+ZXQykJaTZLcRxFhdUYnhzDYj8LSMLrhOwPHHgR0Kzqnonbm3X6q1ZaDo3Fp4H8q/wBNyXHLXwly4bm1oQSQjXpOQaCCCLAgggiwIIILMCCCCzAgggsxL+CzDxKuI3dlqBVTznhnmxu25KXILzRVsXEQp7HKMxvc09SoJ4TY3cQsNlJKWUkpykFJKUUkrGhJRIyiusZ6sYl34pLUZUTQ9H0TrAmYz+F0BY8ONKhM05mZRRkk3dbYLpxvFG00RkPIbD3WB5jxp9XKXOJtfYIyJ8nJ4w/jmY5qt5c9xtfYLhhC5I13U4um047lurJDtGDz0tXTh84IFua5ydtPKzW/Zc1FNoeW+9wvPyzm3qcfuLbC2+ylHUWsAjiLfbkonDjexVkpOCWx1wrD6W5G3sQp6KmaG2Fv+ripALrveL8E0xHRQDIwdhx4e6GH1et9rW5j/S46hLwAXm7AlCflIGeOsbVoCNJCUF6G3ACNEgm2A0ESS59lt6YtBNNmB5pwFaZSsNBBBMwIIILMC4sTiDmG/Rdq48UPoKXP0Mef/Eajax5I5lZ7Kr94iSl0uk8t1Qpgp4ekszJSCllIcqkJckFLckFYYSUSMoljvVrUbTsUhidapDDkSfBTERTrVjxnnilVkM0jhwWRtWo+K59KyxhT4uPl9uliVW1xiY3Ra5JuSAduQHRNMKbxRmqLb+Eh3y4FCzYcGUnJ2sWAVbp4XOd8Qdbbsnqs2Idz5qKyDKT50Z4aWvt73IUvXSMjY6ST4Wg9Lk8gFwc3FrPUejFgwLEmlzIyRqebNHUqzYHV+fJIxoIERLS7aznDjp9lkOV5nNE9c47sHlRA7+uQ2AHa4WwZUpG09GXk2sy7iTxda7ie5urfb8enVxWXHdS0EycpMXbK6RjTvG7Qf7rA/wCVW4sRbUSOig1FrSxjn72LrXeAf/cVM0pj857WgAgAOIA3dba/ulkX8de0g+cagwncgn7gfkrowGQNldqIG1h7m/JUjAa81VfUPufLiIgHT0XufmSfoFcaCmdLMyxsxvqdt8VvhF+6TWrLPYcmM8e78LaClXSGpS7HljukPltxRuKhceqC1pLUMshkSraoFcuJTkMJCoDMwvY71Kx0GMtmbYlJ5bNNK87Mb45SHcLq6YHjbZ2jfdUnNGEX9bO6rGFY26nk4nitLZS1vAKNQGXMbbUNG+6ngVfHLZRoIJL3gC5TbYpNzM1CyjZMbjDtF91JxvDhccCl3KPpkniJlTVeVg3ssbractJBHBetMSohK0gjksM8QsrmFxkYNlP8aGU32y97bJBXTOxcpVIlYQ5IKccm3JmhKSSlFJWNHqtqdamWlOtKkMOsCdCZa5OByx2aeKzfSSsqaVtfiLReZGexWJWsbHlsmjk5Z2ea5dUThcX3HA9lxAp5pWqHq7jqyY4tqpGEWvG4W7EEJOcaogiG22zr/wCLLswJ4EwNhchwvz4fouXMVvMMzt9I0tHWQna/bio3X3Zt6XHn9zDcO4NGDFT01xd83muG97MBIv7cFpma5fLwmRjfik0RNA5lzht9FnmVsC16KlzyHsJL2/07njyO6vGZdbv2PQNcYcXvt/NazTbpYlLlnPL27eKdJXKUTaOl1O2axhkd3Au49+K5cm1RezzXfHO98pHQONxf2AsE9jOJtijjpw27pjZzekNvUT32HzXdg1I2Jg08xbsOgSW9Omf1zYDRinbJt65JJHu7ucVfcsj0OP8AVb5AAKpSMbu8EgbgX68yrNl+vYGMja12/MjieZS8WW8kueW4dRYULpIKJxXS4NGaioDQouolbKLcVzZklc1p0qmxY06N3qU7kf06sdwg7lqqhqnwOuLhaJR4kyZtjZQmYsEDgXNCH9LY5sLzQ2QaJO26gM14fY+bHw9lA10Lonbcl20WP6m+VL2uiV3ZRzCYXgErb8IxFs7A5p5LzFiEnlSXaduKu+SM5GIhrjtwTzoG63VVzhjQgYd7bKYosUZLHraRwWU+KWI7hgPEgfJNlluDrp35Qa6qk8117E3A9lqlPHpaAqD4Zw+gHstDC2EACqtnPDRLE7bkrSuPEotTCE2XcaPKOOUvlyOb0JUM4K/eIuHeXOXDgfyqJIFsanlOzTk25P6CeARPp3DkmK5nJKce1N2TQ0ep2lOtKZCcaVIYfCdYUw0p9qxkVmeIOgdfkF57xBtpXj+ores5z6IDbmCsUwrCXVk5ANm39TunsPdHeu6jyY3K6iKCcaVsWD5PpmNt5bXG3F3qP3Wf5zwz9mqCxgAafUPZS+7/AAb9JfmoejeQ9rmgkg/9SaaUPllEu4a4OaD/ADbgJhlf/ATp5XGy6IaaOSRtjY3F+Yd0ukyvu1bgw+31ve1vywSyKQO4va4fUcfurJSu0RQtG9rNcDyFuKj6HDi21txZSMEZDgubG/t6M/TkMBdXSSO9THNY1tuLNI3Fu+/zVrjiDRYfqm6WBt9dtypIwXFyjyW6NK49VyL8OFlacFpNN5HCxOwHMN/VVZ8JLgG8t1J09RM021u7HdDgy13Scm8pqLYico+hry46X8eR6+y712SzKbjjyxuN1XFXUgeLFUfHsCIuQFohC556cPFiluOxnbFpHyQOuLqTw/NgPokVtxvLgeCQFneL5dc0kgFJ6LUljVKyZpfHbqszxG7XkHipeeslpza5t0Kga6pMji4qmJaZklJ4lKgqC07JkpKqnVxwbOcsAsCSOi48wZgNW9rjtY/dVrUjY7dDxHb0T4XygxfJX8FZr4UsIiB9lpAK2Jp6KumqhtwQlFyJxRGRk2f8qvncHN4XKrVJ4dF3xArd5IgeITQhaOACXTXFl+G+HLG8WqRrPDuF7bWAPZX8hNuCzeMefcy+HksJLoxqb7KkT4Y9riC0gj2Xq+eIHiFBVWXIHu1OY2/ZNLYS4ltKcamWlOsKwH2KLzFmaGhZqlPqPwsHxH/SdxfE200L5nfwgnueQXn7GsVfVSumkJJJ29hyARkLnnpYsz59mq/Q0CNnQbk9ypTJMelrep9R7ndZ4tEys+w7W/AUub1o303eVtaTQnZULxhha19NL/MXxu7WuFc8NmuFl3jPihfPHAD6Y26iP6nfol45u6dWd6Z5O67j3V+yPgbdIkeLuO+/IcgqhgWHmeQbeltif8Ba5gVPpAFlvqc//E/6PBhv/VWKiohYWXSMO3TuHi1lI1NSGRuceDWucfkLqGOLpqKY8B/lt5cVMFo0ql5YrPMY2Qnd3qPc7q3RyXahez610YZOI9ZA3I2/uvb/ACu6iZtcqGxBnMcVL4cfTuk4/wBBkeqH6bEcQQVPhyqtbLfYdvqrBUS6W/JdHHfaHNPTpMoCQZ2qrV2LFp/VRcuYSE3kj0vL6hqicRhjcDeypdVmgj9FE1ObHngHIeWw2g/ECnax/ptuqNIVO5jxJ07rkEAdVAuKfFPISTdGklViYXS4Bdw7hN3RsdY3WB6P8NGAQA+yu4KxXw0zgyMCGQ2vsCVsFPUh7Q5puCkiuPp1EpJckakhzkTFOckFyRqSS5Zii5NOcic5NOciAnlMko3OVYxvNcVPL5TnAEAE79brA7GlPMK52J5iKSjeLVdpgbEP4jcrIwVoPi5UXkYzoFnoTbRz7pd1dstTWt2B+yo5KuOCSNa0OcbANBJPZR5vS30v5VolBU6WlxNgBcn2CyDG2vxKskkjHovp1ctIVlnxN1YNDLsg4dHS2/DVI0NG1gsAAOllGZ3D17d/h5ObA8GbC0NaO55k9SrjhlPZcVHBwU/SRWClJ81b1NO6GOwuqr4nY3+z0b2g+uX9y0c7H4j9Lq167CywbxMxv9prHMabxw/u29C7+M/Xb5Lp4sd1Lkz8YuWQqkmJvtt9FodJLssm8PaqzdPQ/laXRzKWU1V8r2kKiO6XRzbaTxH3CIuuuaRpB1DiN1GzV2b26oPVKxvVwP03VgrWXGyr+HO1TRnrc/YqzOVuL05uX2p9XhJcb3XKcv3V2LAhoCfxR0o5yzfl9kBlUEcPsrzZHpW0GmQ5gyeQCQFnWJ4a6Im4Xpyopw4WIVJzPlFsgJaE3oljBnJJVuxjKb4ybAqs1NG5hsQVSVOuZFdGfdJTA6KeoLTcErTch5+MVopzdvC/RZUUqOUt3C1jS6etaOtbK0PYQQRfZOlywTImenUrhHKSYz9ltGG4rHUMD43BwPQhKpMtpEuTbnJBcm3OWEtzk056JzlH4tiDYInSvNg0ErbBB55zU2hiNiDI4WaF5+xLEXzyOle4lzjc/wCl35qxt9ZM6Rx2v6R0aoNPjj80lr02wpU9QI2l7jYAXTbFTPEnHhFF5LD6nceyBLdRn2bMWNVUPk5XsOwUOCkEoXTJaK1KSqZdRZFfZ1vpZRRK66SQOlb/AGgf7SZzrf6X4Z2vWFRDSPopyBiisMGym6Vq4o9T4SlDEplgCj6bYLoe/wCiKfuk4iX+XJ5Qu/Q4tHuAbLzZNfUdXxXN78dV97r1NQMDQXO4n8cgsR8UsqupZ3VMYvDKdVwPgeeIPt0XTwZd6S5pubR2T6vQ8dCLfMLWcLnuAVhuCzEP24/EPlx+y1rL1XqaD2U+bHWS+GXlhKuTJNkHTXFlxtluidJZQqmNSWBuvM32LvppVquqplhuqRz+TRb/AOnfoFZi5U4vxQ5rvI4ShdNakNSokdugHJrUhqRA6SmnC6GpFqRBx1eGskG4CrOJZLjfcgBXK6Iolsees35YfTPNm+lVJ4svTmN4QyoYWuG9rBYHmvA3U0paRtfYoy/CWUV26JAolQhQdZTOCZlmpTeN5HtyPyUGUS1m222HBvFUEAVDPm1WqjzvSS8JAO+y856kBKRwKHiaZPT8OLwv2bI0/MLO/GDHdLG0zDu7d3ZZTHiEjTdr3DsSkV1c+Z2qRxcbWuei3jW8nO4pKBKJUaPSc0ulpd0F1h+bK4zVDyTwNls9YNTHAcwsXzThzopS7kSpxO91DXR3SLowmDQORNkLXBw5fhAokT43XbRss1YlYCFbqZoWQ5cxF0DiRuwkX6g9Vo2HYy1wFiuPPDxuno4Z+U2tEL0/Fubnl+VCwVNzfqpOlN1O0yWikRV1MydjopWhzHDSWncEJFOF2samgW7YFnXKUmGSiRl3QOPof/Kf5H/75qcyniG23A8PbqCtgr8PjnjdFK0PY4WLTwKz2Tw0fTyF9HOBGTfy5Q427OCrll5zv3C4Txv8qVgqeq7oYnTODGbk/QDqUzS5acANco97N/BJVkwKnbE4tbzHE7krn8d1TLLU6SdBSNhYGN7k9Xcyny5ESkEq7n2XdFqTZKLUsBwvQDk0ShdYNndSLUkakV0Sng5DWmroi5MxxxVYzjl5tXERYagNirFqSXbrBXmTGMPdA8scLWKjitv8QcrCoYZYx6xvtzCxWrgLHFpFiNk+NRyhlEgiTlBJKMpJRERRFGUkojBXRIFBEz0cHKDx3AW1AOwQQUk9KXL4fvLvSbD3F1xZlyuKGJrnuJe42A2GyCC0oWKqgUEE4pPBmGx/u/wrzRANj242RoLmz/Kunj9JrC4zYXVhp9kSCmvt3wqSibsggjGPWTbtkEFqaGJAk0J/ejsR9kEEnyOXpLOKbJQQVXPSNSLUgggAtSO6CCIBqQ1IIIgIuRF6CCZiWuQ1o0EIBuUXWY+IOT9V6iEb8XNH5QQRLWUyxlpsUi6CCtPSZJRFEgiwiklBBNDQStOD5MkniEh9NzsPbqgglyumyu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6204" name="AutoShape 12" descr="data:image/jpeg;base64,/9j/4AAQSkZJRgABAQAAAQABAAD/2wCEAAkGBxQQEhUQEBQUFBQVFRQQFRQVFA8QFBQQFBQWFhQUFBQYHCggGBolHBQUITEhJSkrLi4uFx8zODMsNygtLisBCgoKDg0OGxAQFywdHBwsLCwsLCwsLCwsLCwsLCwsLCwsLCwsLCwsLCwsLCwsLCwsLCwsLCwrLDcsLCwsLDcrK//AABEIAKgBLAMBIgACEQEDEQH/xAAcAAAABwEBAAAAAAAAAAAAAAAAAQIDBQYHBAj/xAA2EAABAwIEBAQFAQkBAQAAAAABAAIDBBEFBhIhMUFRcQcTImEygZGhseEUI0JSYnLB0fHwgv/EABkBAAMBAQEAAAAAAAAAAAAAAAECAwAEBf/EACQRAQEAAgICAQUBAQEAAAAAAAABAhEDIRIxQQQTMlFhIoFC/9oADAMBAAIRAxEAPwDQmpYCQ1OBRIcvtsnY+CaBsnmrHhxoTjAmwnWrGOtCW1ICcAWE4Etqac8NBJ2A3J5KlY/nbTqZT72219T7JMs5j3RkXSqrmRC7zZV2ozkzVZnC/wA7XWbzYtLMT5jieYF9vdIhFjbsR81y5/UX4POP9tao80wvtdw91ORSBwu0gjqN1isMJ3sP+qdwfGZKYje429J4e6OH1Wr/AKG8X6aijUbhGKsqG3Yd+beYUiF345TKbiFmhoIIJgBBBBFgQQQWYEEEFmBBBBZgRFGgsyp5ypy6M9ivPuM0hD3D3K9RYhSiRpBWMZ7wDQ4vb7lQvVDKbZJI2xTZXVVDc91ylWiFhJCQUspCLQRSSlFJKxoIokEFjPVzEvmE00py6iY8AnGBMtITsZWNDwTjE21OsWMcO26cuuCvxOOBuqRwCoOYPEdu7IAel1i3ORM5+xktAp2G1xdxHS/BUR0BPDrdKnq3TEvcSS4A390/SO2vfguPk/1VsDJgIB67I3MHHrspYEPHq5m10xJTWOk8vx1ULi6YcpQSlyM3v2XTRw2A+ZXQykJaTZLcRxFhdUYnhzDYj8LSMLrhOwPHHgR0Kzqnonbm3X6q1ZaDo3Fp4H8q/wBNyXHLXwly4bm1oQSQjXpOQaCCCLAgggiwIIILMCCCCzAgggsxL+CzDxKuI3dlqBVTznhnmxu25KXILzRVsXEQp7HKMxvc09SoJ4TY3cQsNlJKWUkpykFJKUUkrGhJRIyiusZ6sYl34pLUZUTQ9H0TrAmYz+F0BY8ONKhM05mZRRkk3dbYLpxvFG00RkPIbD3WB5jxp9XKXOJtfYIyJ8nJ4w/jmY5qt5c9xtfYLhhC5I13U4um047lurJDtGDz0tXTh84IFua5ydtPKzW/Zc1FNoeW+9wvPyzm3qcfuLbC2+ylHUWsAjiLfbkonDjexVkpOCWx1wrD6W5G3sQp6KmaG2Fv+ripALrveL8E0xHRQDIwdhx4e6GH1et9rW5j/S46hLwAXm7AlCflIGeOsbVoCNJCUF6G3ACNEgm2A0ESS59lt6YtBNNmB5pwFaZSsNBBBMwIIILMC4sTiDmG/Rdq48UPoKXP0Mef/Eajax5I5lZ7Kr94iSl0uk8t1Qpgp4ekszJSCllIcqkJckFLckFYYSUSMoljvVrUbTsUhidapDDkSfBTERTrVjxnnilVkM0jhwWRtWo+K59KyxhT4uPl9uliVW1xiY3Ra5JuSAduQHRNMKbxRmqLb+Eh3y4FCzYcGUnJ2sWAVbp4XOd8Qdbbsnqs2Idz5qKyDKT50Z4aWvt73IUvXSMjY6ST4Wg9Lk8gFwc3FrPUejFgwLEmlzIyRqebNHUqzYHV+fJIxoIERLS7aznDjp9lkOV5nNE9c47sHlRA7+uQ2AHa4WwZUpG09GXk2sy7iTxda7ie5urfb8enVxWXHdS0EycpMXbK6RjTvG7Qf7rA/wCVW4sRbUSOig1FrSxjn72LrXeAf/cVM0pj857WgAgAOIA3dba/ulkX8de0g+cagwncgn7gfkrowGQNldqIG1h7m/JUjAa81VfUPufLiIgHT0XufmSfoFcaCmdLMyxsxvqdt8VvhF+6TWrLPYcmM8e78LaClXSGpS7HljukPltxRuKhceqC1pLUMshkSraoFcuJTkMJCoDMwvY71Kx0GMtmbYlJ5bNNK87Mb45SHcLq6YHjbZ2jfdUnNGEX9bO6rGFY26nk4nitLZS1vAKNQGXMbbUNG+6ngVfHLZRoIJL3gC5TbYpNzM1CyjZMbjDtF91JxvDhccCl3KPpkniJlTVeVg3ssbractJBHBetMSohK0gjksM8QsrmFxkYNlP8aGU32y97bJBXTOxcpVIlYQ5IKccm3JmhKSSlFJWNHqtqdamWlOtKkMOsCdCZa5OByx2aeKzfSSsqaVtfiLReZGexWJWsbHlsmjk5Z2ea5dUThcX3HA9lxAp5pWqHq7jqyY4tqpGEWvG4W7EEJOcaogiG22zr/wCLLswJ4EwNhchwvz4fouXMVvMMzt9I0tHWQna/bio3X3Zt6XHn9zDcO4NGDFT01xd83muG97MBIv7cFpma5fLwmRjfik0RNA5lzht9FnmVsC16KlzyHsJL2/07njyO6vGZdbv2PQNcYcXvt/NazTbpYlLlnPL27eKdJXKUTaOl1O2axhkd3Au49+K5cm1RezzXfHO98pHQONxf2AsE9jOJtijjpw27pjZzekNvUT32HzXdg1I2Jg08xbsOgSW9Omf1zYDRinbJt65JJHu7ucVfcsj0OP8AVb5AAKpSMbu8EgbgX68yrNl+vYGMja12/MjieZS8WW8kueW4dRYULpIKJxXS4NGaioDQouolbKLcVzZklc1p0qmxY06N3qU7kf06sdwg7lqqhqnwOuLhaJR4kyZtjZQmYsEDgXNCH9LY5sLzQ2QaJO26gM14fY+bHw9lA10Lonbcl20WP6m+VL2uiV3ZRzCYXgErb8IxFs7A5p5LzFiEnlSXaduKu+SM5GIhrjtwTzoG63VVzhjQgYd7bKYosUZLHraRwWU+KWI7hgPEgfJNlluDrp35Qa6qk8117E3A9lqlPHpaAqD4Zw+gHstDC2EACqtnPDRLE7bkrSuPEotTCE2XcaPKOOUvlyOb0JUM4K/eIuHeXOXDgfyqJIFsanlOzTk25P6CeARPp3DkmK5nJKce1N2TQ0ep2lOtKZCcaVIYfCdYUw0p9qxkVmeIOgdfkF57xBtpXj+ores5z6IDbmCsUwrCXVk5ANm39TunsPdHeu6jyY3K6iKCcaVsWD5PpmNt5bXG3F3qP3Wf5zwz9mqCxgAafUPZS+7/AAb9JfmoejeQ9rmgkg/9SaaUPllEu4a4OaD/ADbgJhlf/ATp5XGy6IaaOSRtjY3F+Yd0ukyvu1bgw+31ve1vywSyKQO4va4fUcfurJSu0RQtG9rNcDyFuKj6HDi21txZSMEZDgubG/t6M/TkMBdXSSO9THNY1tuLNI3Fu+/zVrjiDRYfqm6WBt9dtypIwXFyjyW6NK49VyL8OFlacFpNN5HCxOwHMN/VVZ8JLgG8t1J09RM021u7HdDgy13Scm8pqLYico+hry46X8eR6+y712SzKbjjyxuN1XFXUgeLFUfHsCIuQFohC556cPFiluOxnbFpHyQOuLqTw/NgPokVtxvLgeCQFneL5dc0kgFJ6LUljVKyZpfHbqszxG7XkHipeeslpza5t0Kga6pMji4qmJaZklJ4lKgqC07JkpKqnVxwbOcsAsCSOi48wZgNW9rjtY/dVrUjY7dDxHb0T4XygxfJX8FZr4UsIiB9lpAK2Jp6KumqhtwQlFyJxRGRk2f8qvncHN4XKrVJ4dF3xArd5IgeITQhaOACXTXFl+G+HLG8WqRrPDuF7bWAPZX8hNuCzeMefcy+HksJLoxqb7KkT4Y9riC0gj2Xq+eIHiFBVWXIHu1OY2/ZNLYS4ltKcamWlOsKwH2KLzFmaGhZqlPqPwsHxH/SdxfE200L5nfwgnueQXn7GsVfVSumkJJJ29hyARkLnnpYsz59mq/Q0CNnQbk9ypTJMelrep9R7ndZ4tEys+w7W/AUub1o303eVtaTQnZULxhha19NL/MXxu7WuFc8NmuFl3jPihfPHAD6Y26iP6nfol45u6dWd6Z5O67j3V+yPgbdIkeLuO+/IcgqhgWHmeQbeltif8Ba5gVPpAFlvqc//E/6PBhv/VWKiohYWXSMO3TuHi1lI1NSGRuceDWucfkLqGOLpqKY8B/lt5cVMFo0ql5YrPMY2Qnd3qPc7q3RyXahez610YZOI9ZA3I2/uvb/ACu6iZtcqGxBnMcVL4cfTuk4/wBBkeqH6bEcQQVPhyqtbLfYdvqrBUS6W/JdHHfaHNPTpMoCQZ2qrV2LFp/VRcuYSE3kj0vL6hqicRhjcDeypdVmgj9FE1ObHngHIeWw2g/ECnax/ptuqNIVO5jxJ07rkEAdVAuKfFPISTdGklViYXS4Bdw7hN3RsdY3WB6P8NGAQA+yu4KxXw0zgyMCGQ2vsCVsFPUh7Q5puCkiuPp1EpJckakhzkTFOckFyRqSS5Zii5NOcic5NOciAnlMko3OVYxvNcVPL5TnAEAE79brA7GlPMK52J5iKSjeLVdpgbEP4jcrIwVoPi5UXkYzoFnoTbRz7pd1dstTWt2B+yo5KuOCSNa0OcbANBJPZR5vS30v5VolBU6WlxNgBcn2CyDG2vxKskkjHovp1ctIVlnxN1YNDLsg4dHS2/DVI0NG1gsAAOllGZ3D17d/h5ObA8GbC0NaO55k9SrjhlPZcVHBwU/SRWClJ81b1NO6GOwuqr4nY3+z0b2g+uX9y0c7H4j9Lq167CywbxMxv9prHMabxw/u29C7+M/Xb5Lp4sd1Lkz8YuWQqkmJvtt9FodJLssm8PaqzdPQ/laXRzKWU1V8r2kKiO6XRzbaTxH3CIuuuaRpB1DiN1GzV2b26oPVKxvVwP03VgrWXGyr+HO1TRnrc/YqzOVuL05uX2p9XhJcb3XKcv3V2LAhoCfxR0o5yzfl9kBlUEcPsrzZHpW0GmQ5gyeQCQFnWJ4a6Im4Xpyopw4WIVJzPlFsgJaE3oljBnJJVuxjKb4ybAqs1NG5hsQVSVOuZFdGfdJTA6KeoLTcErTch5+MVopzdvC/RZUUqOUt3C1jS6etaOtbK0PYQQRfZOlywTImenUrhHKSYz9ltGG4rHUMD43BwPQhKpMtpEuTbnJBcm3OWEtzk056JzlH4tiDYInSvNg0ErbBB55zU2hiNiDI4WaF5+xLEXzyOle4lzjc/wCl35qxt9ZM6Rx2v6R0aoNPjj80lr02wpU9QI2l7jYAXTbFTPEnHhFF5LD6nceyBLdRn2bMWNVUPk5XsOwUOCkEoXTJaK1KSqZdRZFfZ1vpZRRK66SQOlb/AGgf7SZzrf6X4Z2vWFRDSPopyBiisMGym6Vq4o9T4SlDEplgCj6bYLoe/wCiKfuk4iX+XJ5Qu/Q4tHuAbLzZNfUdXxXN78dV97r1NQMDQXO4n8cgsR8UsqupZ3VMYvDKdVwPgeeIPt0XTwZd6S5pubR2T6vQ8dCLfMLWcLnuAVhuCzEP24/EPlx+y1rL1XqaD2U+bHWS+GXlhKuTJNkHTXFlxtluidJZQqmNSWBuvM32LvppVquqplhuqRz+TRb/AOnfoFZi5U4vxQ5rvI4ShdNakNSokdugHJrUhqRA6SmnC6GpFqRBx1eGskG4CrOJZLjfcgBXK6Iolsees35YfTPNm+lVJ4svTmN4QyoYWuG9rBYHmvA3U0paRtfYoy/CWUV26JAolQhQdZTOCZlmpTeN5HtyPyUGUS1m222HBvFUEAVDPm1WqjzvSS8JAO+y856kBKRwKHiaZPT8OLwv2bI0/MLO/GDHdLG0zDu7d3ZZTHiEjTdr3DsSkV1c+Z2qRxcbWuei3jW8nO4pKBKJUaPSc0ulpd0F1h+bK4zVDyTwNls9YNTHAcwsXzThzopS7kSpxO91DXR3SLowmDQORNkLXBw5fhAokT43XbRss1YlYCFbqZoWQ5cxF0DiRuwkX6g9Vo2HYy1wFiuPPDxuno4Z+U2tEL0/Fubnl+VCwVNzfqpOlN1O0yWikRV1MydjopWhzHDSWncEJFOF2samgW7YFnXKUmGSiRl3QOPof/Kf5H/75qcyniG23A8PbqCtgr8PjnjdFK0PY4WLTwKz2Tw0fTyF9HOBGTfy5Q427OCrll5zv3C4Txv8qVgqeq7oYnTODGbk/QDqUzS5acANco97N/BJVkwKnbE4tbzHE7krn8d1TLLU6SdBSNhYGN7k9Xcyny5ESkEq7n2XdFqTZKLUsBwvQDk0ShdYNndSLUkakV0Sng5DWmroi5MxxxVYzjl5tXERYagNirFqSXbrBXmTGMPdA8scLWKjitv8QcrCoYZYx6xvtzCxWrgLHFpFiNk+NRyhlEgiTlBJKMpJRERRFGUkojBXRIFBEz0cHKDx3AW1AOwQQUk9KXL4fvLvSbD3F1xZlyuKGJrnuJe42A2GyCC0oWKqgUEE4pPBmGx/u/wrzRANj242RoLmz/Kunj9JrC4zYXVhp9kSCmvt3wqSibsggjGPWTbtkEFqaGJAk0J/ejsR9kEEnyOXpLOKbJQQVXPSNSLUgggAtSO6CCIBqQ1IIIgIuRF6CCZiWuQ1o0EIBuUXWY+IOT9V6iEb8XNH5QQRLWUyxlpsUi6CCtPSZJRFEgiwiklBBNDQStOD5MkniEh9NzsPbqgglyumyu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6206" name="Picture 14" descr="https://static2.thefix.com/cdn/farfuture/0LlzGYaC626XVq9GbhRk9iHfQ42mYtqLCrgS_JgjvJM/mtime:1433703565/sites/default/files/child-abuse1.jpg"/>
          <p:cNvPicPr>
            <a:picLocks noChangeAspect="1" noChangeArrowheads="1"/>
          </p:cNvPicPr>
          <p:nvPr/>
        </p:nvPicPr>
        <p:blipFill>
          <a:blip r:embed="rId4" cstate="print"/>
          <a:srcRect/>
          <a:stretch>
            <a:fillRect/>
          </a:stretch>
        </p:blipFill>
        <p:spPr bwMode="auto">
          <a:xfrm>
            <a:off x="6172200" y="2286000"/>
            <a:ext cx="2818241" cy="1981200"/>
          </a:xfrm>
          <a:prstGeom prst="rect">
            <a:avLst/>
          </a:prstGeom>
          <a:noFill/>
        </p:spPr>
      </p:pic>
      <p:pic>
        <p:nvPicPr>
          <p:cNvPr id="14" name="Picture 4" descr="http://www.clker.com/cliparts/E/8/Z/s/K/h/plus-sign-hi.png"/>
          <p:cNvPicPr>
            <a:picLocks noChangeAspect="1" noChangeArrowheads="1"/>
          </p:cNvPicPr>
          <p:nvPr/>
        </p:nvPicPr>
        <p:blipFill>
          <a:blip r:embed="rId3" cstate="print"/>
          <a:srcRect/>
          <a:stretch>
            <a:fillRect/>
          </a:stretch>
        </p:blipFill>
        <p:spPr bwMode="auto">
          <a:xfrm>
            <a:off x="5334000" y="2819400"/>
            <a:ext cx="704882" cy="746125"/>
          </a:xfrm>
          <a:prstGeom prst="rect">
            <a:avLst/>
          </a:prstGeom>
          <a:noFill/>
        </p:spPr>
      </p:pic>
      <p:sp>
        <p:nvSpPr>
          <p:cNvPr id="15" name="Title 1"/>
          <p:cNvSpPr txBox="1">
            <a:spLocks/>
          </p:cNvSpPr>
          <p:nvPr/>
        </p:nvSpPr>
        <p:spPr>
          <a:xfrm>
            <a:off x="304800" y="4800600"/>
            <a:ext cx="1828800" cy="381000"/>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smtClean="0">
                <a:ln>
                  <a:noFill/>
                </a:ln>
                <a:solidFill>
                  <a:schemeClr val="tx1"/>
                </a:solidFill>
                <a:effectLst/>
                <a:uLnTx/>
                <a:uFillTx/>
                <a:latin typeface="+mj-lt"/>
                <a:ea typeface="+mj-ea"/>
                <a:cs typeface="+mj-cs"/>
              </a:rPr>
              <a:t>Early Use</a:t>
            </a:r>
          </a:p>
        </p:txBody>
      </p:sp>
      <p:sp>
        <p:nvSpPr>
          <p:cNvPr id="16" name="Title 1"/>
          <p:cNvSpPr txBox="1">
            <a:spLocks/>
          </p:cNvSpPr>
          <p:nvPr/>
        </p:nvSpPr>
        <p:spPr>
          <a:xfrm>
            <a:off x="3276600" y="4800600"/>
            <a:ext cx="1828800" cy="381000"/>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3600" b="1" dirty="0" smtClean="0">
                <a:latin typeface="+mj-lt"/>
                <a:ea typeface="+mj-ea"/>
                <a:cs typeface="+mj-cs"/>
              </a:rPr>
              <a:t>Genetics</a:t>
            </a:r>
            <a:endParaRPr kumimoji="0" lang="en-US" altLang="en-US" sz="36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7" name="Title 1"/>
          <p:cNvSpPr txBox="1">
            <a:spLocks/>
          </p:cNvSpPr>
          <p:nvPr/>
        </p:nvSpPr>
        <p:spPr>
          <a:xfrm>
            <a:off x="6629400" y="4800600"/>
            <a:ext cx="1828800" cy="381000"/>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smtClean="0">
                <a:ln>
                  <a:noFill/>
                </a:ln>
                <a:solidFill>
                  <a:schemeClr val="tx1"/>
                </a:solidFill>
                <a:effectLst/>
                <a:uLnTx/>
                <a:uFillTx/>
                <a:latin typeface="+mj-lt"/>
                <a:ea typeface="+mj-ea"/>
                <a:cs typeface="+mj-cs"/>
              </a:rPr>
              <a:t>Trauma</a:t>
            </a:r>
          </a:p>
        </p:txBody>
      </p:sp>
      <p:sp>
        <p:nvSpPr>
          <p:cNvPr id="18" name="Title 17"/>
          <p:cNvSpPr>
            <a:spLocks noGrp="1"/>
          </p:cNvSpPr>
          <p:nvPr>
            <p:ph type="title"/>
          </p:nvPr>
        </p:nvSpPr>
        <p:spPr/>
        <p:txBody>
          <a:bodyPr/>
          <a:lstStyle/>
          <a:p>
            <a:endParaRPr lang="en-US"/>
          </a:p>
        </p:txBody>
      </p:sp>
      <p:pic>
        <p:nvPicPr>
          <p:cNvPr id="20" name="Picture 16" descr="http://www.halton.ca/common/pages/UserFile.aspx?fileId=103743"/>
          <p:cNvPicPr>
            <a:picLocks noChangeAspect="1" noChangeArrowheads="1"/>
          </p:cNvPicPr>
          <p:nvPr/>
        </p:nvPicPr>
        <p:blipFill>
          <a:blip r:embed="rId5" cstate="print"/>
          <a:srcRect/>
          <a:stretch>
            <a:fillRect/>
          </a:stretch>
        </p:blipFill>
        <p:spPr bwMode="auto">
          <a:xfrm>
            <a:off x="152400" y="2133600"/>
            <a:ext cx="2140369" cy="2362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457200" y="228600"/>
            <a:ext cx="8534400" cy="523220"/>
          </a:xfrm>
          <a:prstGeom prst="rect">
            <a:avLst/>
          </a:prstGeom>
          <a:noFill/>
          <a:ln w="9525">
            <a:noFill/>
            <a:miter lim="800000"/>
            <a:headEnd/>
            <a:tailEnd/>
          </a:ln>
          <a:effectLst/>
        </p:spPr>
        <p:txBody>
          <a:bodyPr>
            <a:spAutoFit/>
          </a:bodyPr>
          <a:lstStyle/>
          <a:p>
            <a:pPr algn="ctr">
              <a:spcBef>
                <a:spcPct val="50000"/>
              </a:spcBef>
            </a:pPr>
            <a:r>
              <a:rPr lang="en-US" sz="2800" dirty="0" smtClean="0">
                <a:solidFill>
                  <a:srgbClr val="000066"/>
                </a:solidFill>
              </a:rPr>
              <a:t>Addiction is a Developmental Pediatric Disease</a:t>
            </a:r>
            <a:endParaRPr lang="en-US" sz="2800" dirty="0">
              <a:solidFill>
                <a:srgbClr val="000066"/>
              </a:solidFill>
            </a:endParaRPr>
          </a:p>
        </p:txBody>
      </p:sp>
      <p:pic>
        <p:nvPicPr>
          <p:cNvPr id="264195" name="Picture 3"/>
          <p:cNvPicPr>
            <a:picLocks noChangeAspect="1" noChangeArrowheads="1"/>
          </p:cNvPicPr>
          <p:nvPr/>
        </p:nvPicPr>
        <p:blipFill>
          <a:blip r:embed="rId3" cstate="print"/>
          <a:srcRect/>
          <a:stretch>
            <a:fillRect/>
          </a:stretch>
        </p:blipFill>
        <p:spPr bwMode="auto">
          <a:xfrm>
            <a:off x="914400" y="1447800"/>
            <a:ext cx="7569200" cy="4902200"/>
          </a:xfrm>
          <a:prstGeom prst="rect">
            <a:avLst/>
          </a:prstGeom>
          <a:noFill/>
          <a:ln w="9525" algn="ctr">
            <a:noFill/>
            <a:miter lim="800000"/>
            <a:headEnd/>
            <a:tailEnd/>
          </a:ln>
          <a:effectLst/>
        </p:spPr>
      </p:pic>
      <p:grpSp>
        <p:nvGrpSpPr>
          <p:cNvPr id="2" name="Group 4"/>
          <p:cNvGrpSpPr>
            <a:grpSpLocks/>
          </p:cNvGrpSpPr>
          <p:nvPr/>
        </p:nvGrpSpPr>
        <p:grpSpPr bwMode="auto">
          <a:xfrm>
            <a:off x="533400" y="6324600"/>
            <a:ext cx="7010400" cy="331788"/>
            <a:chOff x="336" y="3984"/>
            <a:chExt cx="4416" cy="209"/>
          </a:xfrm>
        </p:grpSpPr>
        <p:sp>
          <p:nvSpPr>
            <p:cNvPr id="264197" name="Rectangle 5"/>
            <p:cNvSpPr>
              <a:spLocks noChangeArrowheads="1"/>
            </p:cNvSpPr>
            <p:nvPr/>
          </p:nvSpPr>
          <p:spPr bwMode="auto">
            <a:xfrm>
              <a:off x="336" y="4008"/>
              <a:ext cx="4416" cy="185"/>
            </a:xfrm>
            <a:prstGeom prst="rect">
              <a:avLst/>
            </a:prstGeom>
            <a:noFill/>
            <a:ln w="9525">
              <a:noFill/>
              <a:miter lim="800000"/>
              <a:headEnd/>
              <a:tailEnd/>
            </a:ln>
            <a:effectLst/>
          </p:spPr>
          <p:txBody>
            <a:bodyPr>
              <a:spAutoFit/>
            </a:bodyPr>
            <a:lstStyle/>
            <a:p>
              <a:pPr>
                <a:lnSpc>
                  <a:spcPct val="95000"/>
                </a:lnSpc>
                <a:spcAft>
                  <a:spcPct val="50000"/>
                </a:spcAft>
                <a:buClr>
                  <a:srgbClr val="000099"/>
                </a:buClr>
                <a:buFont typeface="CommonBullets" pitchFamily="34" charset="2"/>
                <a:buNone/>
              </a:pPr>
              <a:r>
                <a:rPr lang="en-US" sz="1400"/>
                <a:t>Source: NIAAA National Epidemiologic Survey on Alcohol and Related Conditions, 2003</a:t>
              </a:r>
            </a:p>
          </p:txBody>
        </p:sp>
        <p:sp>
          <p:nvSpPr>
            <p:cNvPr id="264198" name="Line 6"/>
            <p:cNvSpPr>
              <a:spLocks noChangeShapeType="1"/>
            </p:cNvSpPr>
            <p:nvPr/>
          </p:nvSpPr>
          <p:spPr bwMode="auto">
            <a:xfrm>
              <a:off x="432" y="3984"/>
              <a:ext cx="2304" cy="0"/>
            </a:xfrm>
            <a:prstGeom prst="line">
              <a:avLst/>
            </a:prstGeom>
            <a:noFill/>
            <a:ln w="9525">
              <a:solidFill>
                <a:schemeClr val="tx1"/>
              </a:solidFill>
              <a:round/>
              <a:headEnd/>
              <a:tailEnd/>
            </a:ln>
            <a:effectLst/>
          </p:spPr>
          <p:txBody>
            <a:bodyPr wrap="none" anchor="ctr"/>
            <a:lstStyle/>
            <a:p>
              <a:endParaRPr lang="en-US"/>
            </a:p>
          </p:txBody>
        </p:sp>
      </p:grpSp>
      <p:sp>
        <p:nvSpPr>
          <p:cNvPr id="264200" name="AutoShape 8"/>
          <p:cNvSpPr>
            <a:spLocks noChangeArrowheads="1" noTextEdit="1"/>
          </p:cNvSpPr>
          <p:nvPr/>
        </p:nvSpPr>
        <p:spPr bwMode="auto">
          <a:xfrm>
            <a:off x="609600" y="1219200"/>
            <a:ext cx="8226425" cy="46038"/>
          </a:xfrm>
          <a:prstGeom prst="rect">
            <a:avLst/>
          </a:prstGeom>
          <a:solidFill>
            <a:srgbClr val="009999"/>
          </a:solidFill>
          <a:ln w="9525">
            <a:noFill/>
            <a:miter lim="800000"/>
            <a:headEnd/>
            <a:tailEnd/>
          </a:ln>
          <a:effectLst/>
        </p:spPr>
        <p:txBody>
          <a:bodyPr/>
          <a:lstStyle/>
          <a:p>
            <a:endParaRPr lang="en-US"/>
          </a:p>
        </p:txBody>
      </p:sp>
      <p:sp>
        <p:nvSpPr>
          <p:cNvPr id="8" name="Down Arrow 7"/>
          <p:cNvSpPr/>
          <p:nvPr/>
        </p:nvSpPr>
        <p:spPr>
          <a:xfrm>
            <a:off x="2667000" y="3733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9" name="Picture 16" descr="http://www.halton.ca/common/pages/UserFile.aspx?fileId=103743"/>
          <p:cNvPicPr>
            <a:picLocks noChangeAspect="1" noChangeArrowheads="1"/>
          </p:cNvPicPr>
          <p:nvPr/>
        </p:nvPicPr>
        <p:blipFill>
          <a:blip r:embed="rId4" cstate="print"/>
          <a:srcRect/>
          <a:stretch>
            <a:fillRect/>
          </a:stretch>
        </p:blipFill>
        <p:spPr bwMode="auto">
          <a:xfrm>
            <a:off x="304800" y="228600"/>
            <a:ext cx="616369" cy="680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descr="https://lh4.googleusercontent.com/Q0q4ha4ZesekK4a0IT2r1WP_olMXynkMO2GYE3CIH558-YgCoegxi4N-rD3Yav6meWBuBf9Ui7E2giA7z5pos0F8Hs7jIi989cGB22m6IJLlLhkOT6zTneC6FcyBorQXczsc"/>
          <p:cNvPicPr>
            <a:picLocks noChangeAspect="1" noChangeArrowheads="1"/>
          </p:cNvPicPr>
          <p:nvPr/>
        </p:nvPicPr>
        <p:blipFill>
          <a:blip r:embed="rId2" cstate="print"/>
          <a:srcRect/>
          <a:stretch>
            <a:fillRect/>
          </a:stretch>
        </p:blipFill>
        <p:spPr bwMode="auto">
          <a:xfrm>
            <a:off x="533400" y="152400"/>
            <a:ext cx="7924800" cy="6570953"/>
          </a:xfrm>
          <a:prstGeom prst="rect">
            <a:avLst/>
          </a:prstGeom>
          <a:noFill/>
        </p:spPr>
      </p:pic>
      <p:pic>
        <p:nvPicPr>
          <p:cNvPr id="4" name="Picture 16" descr="http://www.halton.ca/common/pages/UserFile.aspx?fileId=103743"/>
          <p:cNvPicPr>
            <a:picLocks noChangeAspect="1" noChangeArrowheads="1"/>
          </p:cNvPicPr>
          <p:nvPr/>
        </p:nvPicPr>
        <p:blipFill>
          <a:blip r:embed="rId3" cstate="print"/>
          <a:srcRect/>
          <a:stretch>
            <a:fillRect/>
          </a:stretch>
        </p:blipFill>
        <p:spPr bwMode="auto">
          <a:xfrm>
            <a:off x="8229600" y="5867400"/>
            <a:ext cx="690442" cy="762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floridabeachrehab.com/wp-content/uploads/2014/05/medical_infographic_FINAL.jpg"/>
          <p:cNvPicPr>
            <a:picLocks noChangeAspect="1" noChangeArrowheads="1"/>
          </p:cNvPicPr>
          <p:nvPr/>
        </p:nvPicPr>
        <p:blipFill>
          <a:blip r:embed="rId3" cstate="print"/>
          <a:srcRect/>
          <a:stretch>
            <a:fillRect/>
          </a:stretch>
        </p:blipFill>
        <p:spPr bwMode="auto">
          <a:xfrm>
            <a:off x="1752600" y="228600"/>
            <a:ext cx="5545288" cy="6477000"/>
          </a:xfrm>
          <a:prstGeom prst="rect">
            <a:avLst/>
          </a:prstGeom>
          <a:noFill/>
        </p:spPr>
      </p:pic>
      <p:sp>
        <p:nvSpPr>
          <p:cNvPr id="2" name="Title 1"/>
          <p:cNvSpPr>
            <a:spLocks noGrp="1"/>
          </p:cNvSpPr>
          <p:nvPr>
            <p:ph type="title"/>
          </p:nvPr>
        </p:nvSpPr>
        <p:spPr>
          <a:xfrm>
            <a:off x="457200" y="5486400"/>
            <a:ext cx="8229600" cy="1143000"/>
          </a:xfrm>
        </p:spPr>
        <p:txBody>
          <a:bodyPr>
            <a:noAutofit/>
          </a:bodyPr>
          <a:lstStyle/>
          <a:p>
            <a:r>
              <a:rPr lang="en-US" dirty="0" smtClean="0">
                <a:ln w="12700">
                  <a:solidFill>
                    <a:schemeClr val="accent1"/>
                  </a:solidFill>
                </a:ln>
                <a:solidFill>
                  <a:srgbClr val="FF0000"/>
                </a:solidFill>
                <a:effectLst>
                  <a:outerShdw blurRad="50800" dist="38100" algn="l" rotWithShape="0">
                    <a:prstClr val="black">
                      <a:alpha val="40000"/>
                    </a:prstClr>
                  </a:outerShdw>
                </a:effectLst>
              </a:rPr>
              <a:t>Genetics Account for 50% of </a:t>
            </a:r>
            <a:br>
              <a:rPr lang="en-US" dirty="0" smtClean="0">
                <a:ln w="12700">
                  <a:solidFill>
                    <a:schemeClr val="accent1"/>
                  </a:solidFill>
                </a:ln>
                <a:solidFill>
                  <a:srgbClr val="FF0000"/>
                </a:solidFill>
                <a:effectLst>
                  <a:outerShdw blurRad="50800" dist="38100" algn="l" rotWithShape="0">
                    <a:prstClr val="black">
                      <a:alpha val="40000"/>
                    </a:prstClr>
                  </a:outerShdw>
                </a:effectLst>
              </a:rPr>
            </a:br>
            <a:r>
              <a:rPr lang="en-US" dirty="0" smtClean="0">
                <a:ln w="12700">
                  <a:solidFill>
                    <a:schemeClr val="accent1"/>
                  </a:solidFill>
                </a:ln>
                <a:solidFill>
                  <a:srgbClr val="FF0000"/>
                </a:solidFill>
                <a:effectLst>
                  <a:outerShdw blurRad="50800" dist="38100" algn="l" rotWithShape="0">
                    <a:prstClr val="black">
                      <a:alpha val="40000"/>
                    </a:prstClr>
                  </a:outerShdw>
                </a:effectLst>
              </a:rPr>
              <a:t>Risk of Addiction</a:t>
            </a:r>
            <a:endParaRPr lang="en-US" dirty="0">
              <a:ln w="12700">
                <a:solidFill>
                  <a:schemeClr val="accent1"/>
                </a:solidFill>
              </a:ln>
              <a:solidFill>
                <a:srgbClr val="FF0000"/>
              </a:solidFill>
              <a:effectLst>
                <a:outerShdw blurRad="50800" dist="38100" algn="l" rotWithShape="0">
                  <a:prstClr val="black">
                    <a:alpha val="40000"/>
                  </a:prstClr>
                </a:outerShdw>
              </a:effectLst>
            </a:endParaRPr>
          </a:p>
        </p:txBody>
      </p:sp>
      <p:pic>
        <p:nvPicPr>
          <p:cNvPr id="4" name="Picture 2" descr="http://www.science.unsw.edu.au/files/events/133_0.jpg"/>
          <p:cNvPicPr>
            <a:picLocks noChangeAspect="1" noChangeArrowheads="1"/>
          </p:cNvPicPr>
          <p:nvPr/>
        </p:nvPicPr>
        <p:blipFill>
          <a:blip r:embed="rId4" cstate="print"/>
          <a:srcRect/>
          <a:stretch>
            <a:fillRect/>
          </a:stretch>
        </p:blipFill>
        <p:spPr bwMode="auto">
          <a:xfrm>
            <a:off x="228600" y="152400"/>
            <a:ext cx="813573" cy="9816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Text Box 6"/>
          <p:cNvSpPr txBox="1">
            <a:spLocks noChangeArrowheads="1"/>
          </p:cNvSpPr>
          <p:nvPr/>
        </p:nvSpPr>
        <p:spPr bwMode="auto">
          <a:xfrm>
            <a:off x="2743200" y="5638800"/>
            <a:ext cx="1989138" cy="1066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GB" altLang="en-US">
                <a:solidFill>
                  <a:srgbClr val="FFFFFF"/>
                </a:solidFill>
              </a:rPr>
              <a:t>Emotional</a:t>
            </a:r>
          </a:p>
          <a:p>
            <a:pPr eaLnBrk="0" hangingPunct="0">
              <a:defRPr/>
            </a:pPr>
            <a:r>
              <a:rPr lang="en-GB" altLang="en-US">
                <a:solidFill>
                  <a:srgbClr val="FFFFFF"/>
                </a:solidFill>
              </a:rPr>
              <a:t>neglect</a:t>
            </a:r>
            <a:endParaRPr lang="en-US" altLang="en-US">
              <a:solidFill>
                <a:srgbClr val="FFFFFF"/>
              </a:solidFill>
            </a:endParaRPr>
          </a:p>
        </p:txBody>
      </p:sp>
      <p:sp>
        <p:nvSpPr>
          <p:cNvPr id="90119" name="Text Box 7"/>
          <p:cNvSpPr txBox="1">
            <a:spLocks noChangeArrowheads="1"/>
          </p:cNvSpPr>
          <p:nvPr/>
        </p:nvSpPr>
        <p:spPr bwMode="auto">
          <a:xfrm>
            <a:off x="5029200" y="5943600"/>
            <a:ext cx="1335088" cy="5794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GB" altLang="en-US">
                <a:solidFill>
                  <a:srgbClr val="FFFFFF"/>
                </a:solidFill>
              </a:rPr>
              <a:t>Abuse</a:t>
            </a:r>
            <a:endParaRPr lang="en-US" altLang="en-US">
              <a:solidFill>
                <a:srgbClr val="FFFFFF"/>
              </a:solidFill>
            </a:endParaRPr>
          </a:p>
        </p:txBody>
      </p:sp>
      <p:sp>
        <p:nvSpPr>
          <p:cNvPr id="90120" name="Text Box 8"/>
          <p:cNvSpPr txBox="1">
            <a:spLocks noChangeArrowheads="1"/>
          </p:cNvSpPr>
          <p:nvPr/>
        </p:nvSpPr>
        <p:spPr bwMode="auto">
          <a:xfrm>
            <a:off x="152400" y="4572000"/>
            <a:ext cx="2371725" cy="15541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GB" altLang="en-US">
                <a:solidFill>
                  <a:srgbClr val="FFFFFF"/>
                </a:solidFill>
              </a:rPr>
              <a:t>Adverse</a:t>
            </a:r>
          </a:p>
          <a:p>
            <a:pPr eaLnBrk="0" hangingPunct="0">
              <a:defRPr/>
            </a:pPr>
            <a:r>
              <a:rPr lang="en-GB" altLang="en-US">
                <a:solidFill>
                  <a:srgbClr val="FFFFFF"/>
                </a:solidFill>
              </a:rPr>
              <a:t>childhood</a:t>
            </a:r>
          </a:p>
          <a:p>
            <a:pPr eaLnBrk="0" hangingPunct="0">
              <a:defRPr/>
            </a:pPr>
            <a:r>
              <a:rPr lang="en-GB" altLang="en-US">
                <a:solidFill>
                  <a:srgbClr val="FFFFFF"/>
                </a:solidFill>
              </a:rPr>
              <a:t>experiences</a:t>
            </a:r>
            <a:endParaRPr lang="en-US" altLang="en-US">
              <a:solidFill>
                <a:srgbClr val="FFFFFF"/>
              </a:solidFill>
            </a:endParaRPr>
          </a:p>
        </p:txBody>
      </p:sp>
      <p:sp>
        <p:nvSpPr>
          <p:cNvPr id="90121" name="Text Box 9"/>
          <p:cNvSpPr txBox="1">
            <a:spLocks noChangeArrowheads="1"/>
          </p:cNvSpPr>
          <p:nvPr/>
        </p:nvSpPr>
        <p:spPr bwMode="auto">
          <a:xfrm>
            <a:off x="6705600" y="4876800"/>
            <a:ext cx="2236788" cy="1066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GB" altLang="en-US">
                <a:solidFill>
                  <a:srgbClr val="FFFFFF"/>
                </a:solidFill>
              </a:rPr>
              <a:t>Household</a:t>
            </a:r>
          </a:p>
          <a:p>
            <a:pPr eaLnBrk="0" hangingPunct="0">
              <a:defRPr/>
            </a:pPr>
            <a:r>
              <a:rPr lang="en-GB" altLang="en-US">
                <a:solidFill>
                  <a:srgbClr val="FFFFFF"/>
                </a:solidFill>
              </a:rPr>
              <a:t>dysfunction</a:t>
            </a:r>
            <a:endParaRPr lang="en-US" altLang="en-US">
              <a:solidFill>
                <a:srgbClr val="FFFFFF"/>
              </a:solidFill>
            </a:endParaRPr>
          </a:p>
        </p:txBody>
      </p:sp>
      <p:pic>
        <p:nvPicPr>
          <p:cNvPr id="14342" name="Picture 13" descr="mortazavi20120218095422310"/>
          <p:cNvPicPr>
            <a:picLocks noChangeAspect="1" noChangeArrowheads="1"/>
          </p:cNvPicPr>
          <p:nvPr/>
        </p:nvPicPr>
        <p:blipFill>
          <a:blip r:embed="rId2" cstate="print"/>
          <a:srcRect/>
          <a:stretch>
            <a:fillRect/>
          </a:stretch>
        </p:blipFill>
        <p:spPr bwMode="auto">
          <a:xfrm>
            <a:off x="1143000" y="228600"/>
            <a:ext cx="6753225" cy="3792538"/>
          </a:xfrm>
          <a:prstGeom prst="rect">
            <a:avLst/>
          </a:prstGeom>
          <a:noFill/>
          <a:ln w="9525">
            <a:noFill/>
            <a:miter lim="800000"/>
            <a:headEnd/>
            <a:tailEnd/>
          </a:ln>
        </p:spPr>
      </p:pic>
      <p:sp>
        <p:nvSpPr>
          <p:cNvPr id="8" name="Subtitle 7"/>
          <p:cNvSpPr>
            <a:spLocks noGrp="1"/>
          </p:cNvSpPr>
          <p:nvPr>
            <p:ph type="subTitle" idx="1"/>
          </p:nvPr>
        </p:nvSpPr>
        <p:spPr>
          <a:xfrm>
            <a:off x="1371600" y="4419600"/>
            <a:ext cx="6400800" cy="1752600"/>
          </a:xfrm>
        </p:spPr>
        <p:txBody>
          <a:bodyPr>
            <a:normAutofit fontScale="85000" lnSpcReduction="20000"/>
          </a:bodyPr>
          <a:lstStyle/>
          <a:p>
            <a:r>
              <a:rPr lang="en-US" dirty="0" smtClean="0"/>
              <a:t>Adverse Childhood Experiences</a:t>
            </a:r>
          </a:p>
          <a:p>
            <a:r>
              <a:rPr lang="en-US" dirty="0" smtClean="0"/>
              <a:t>Emotional Neglect</a:t>
            </a:r>
          </a:p>
          <a:p>
            <a:r>
              <a:rPr lang="en-US" dirty="0" smtClean="0"/>
              <a:t>Abuse</a:t>
            </a:r>
          </a:p>
          <a:p>
            <a:r>
              <a:rPr lang="en-US" dirty="0" smtClean="0"/>
              <a:t>Household Dysfunction</a:t>
            </a:r>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752600" y="0"/>
            <a:ext cx="5972175" cy="66024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828800" y="152400"/>
            <a:ext cx="5310188" cy="64794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96257" name="Rectangle 1"/>
          <p:cNvSpPr>
            <a:spLocks noChangeArrowheads="1"/>
          </p:cNvSpPr>
          <p:nvPr/>
        </p:nvSpPr>
        <p:spPr bwMode="auto">
          <a:xfrm>
            <a:off x="0" y="0"/>
            <a:ext cx="9144000" cy="457200"/>
          </a:xfrm>
          <a:prstGeom prst="rect">
            <a:avLst/>
          </a:prstGeom>
          <a:solidFill>
            <a:srgbClr val="FFFFFF"/>
          </a:solidFill>
          <a:ln w="9525">
            <a:noFill/>
            <a:miter lim="800000"/>
            <a:headEnd/>
            <a:tailEnd/>
          </a:ln>
          <a:effectLst/>
        </p:spPr>
        <p:txBody>
          <a:bodyPr vert="horz" wrap="none" lIns="0" tIns="23805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666666"/>
                </a:solidFill>
                <a:effectLst/>
                <a:latin typeface="Gotham SSm"/>
                <a:cs typeface="Arial" pitchFamily="34" charset="0"/>
              </a:rPr>
              <a:t>Three Types of ACEs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Helvetica"/>
                <a:cs typeface="Arial" pitchFamily="34" charset="0"/>
              </a:rPr>
              <a:t>  </a:t>
            </a:r>
            <a:r>
              <a:rPr kumimoji="0" lang="en-US" sz="79200" b="0" i="0" u="none" strike="noStrike" cap="none" normalizeH="0" baseline="0" smtClean="0">
                <a:ln>
                  <a:noFill/>
                </a:ln>
                <a:solidFill>
                  <a:srgbClr val="000000"/>
                </a:solidFill>
                <a:effectLst/>
                <a:latin typeface="Helvetica"/>
                <a:cs typeface="Arial" pitchFamily="34" charset="0"/>
              </a:rPr>
              <a:t> </a:t>
            </a:r>
            <a:r>
              <a:rPr kumimoji="0" lang="en-US" sz="800" b="0" i="0" u="none" strike="noStrike" cap="none" normalizeH="0" baseline="0" smtClean="0">
                <a:ln>
                  <a:noFill/>
                </a:ln>
                <a:solidFill>
                  <a:srgbClr val="000000"/>
                </a:solidFill>
                <a:effectLst/>
                <a:latin typeface="Helvetica"/>
                <a:cs typeface="Arial" pitchFamily="34" charset="0"/>
              </a:rPr>
              <a:t>                                                                                                                                                                                                                                                                                                                                                                                                                                                                                                                                                                                                              </a:t>
            </a:r>
          </a:p>
        </p:txBody>
      </p:sp>
      <p:pic>
        <p:nvPicPr>
          <p:cNvPr id="96258" name="Picture 2" descr="The three types of ACEs include abuse, neglect and household dysfunction"/>
          <p:cNvPicPr>
            <a:picLocks noChangeAspect="1" noChangeArrowheads="1"/>
          </p:cNvPicPr>
          <p:nvPr/>
        </p:nvPicPr>
        <p:blipFill>
          <a:blip r:embed="rId2" cstate="print"/>
          <a:srcRect/>
          <a:stretch>
            <a:fillRect/>
          </a:stretch>
        </p:blipFill>
        <p:spPr bwMode="auto">
          <a:xfrm>
            <a:off x="762000" y="493301"/>
            <a:ext cx="7772400" cy="579094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6"/>
          <p:cNvPicPr>
            <a:picLocks noChangeAspect="1" noChangeArrowheads="1"/>
          </p:cNvPicPr>
          <p:nvPr/>
        </p:nvPicPr>
        <p:blipFill>
          <a:blip r:embed="rId3" cstate="print"/>
          <a:srcRect/>
          <a:stretch>
            <a:fillRect/>
          </a:stretch>
        </p:blipFill>
        <p:spPr bwMode="auto">
          <a:xfrm>
            <a:off x="685800" y="1524000"/>
            <a:ext cx="7340600" cy="4371975"/>
          </a:xfrm>
          <a:prstGeom prst="rect">
            <a:avLst/>
          </a:prstGeom>
          <a:noFill/>
          <a:ln w="9525">
            <a:noFill/>
            <a:miter lim="800000"/>
            <a:headEnd/>
            <a:tailEnd/>
          </a:ln>
        </p:spPr>
      </p:pic>
      <p:sp>
        <p:nvSpPr>
          <p:cNvPr id="6147" name="Rectangle 4"/>
          <p:cNvSpPr>
            <a:spLocks noChangeArrowheads="1"/>
          </p:cNvSpPr>
          <p:nvPr/>
        </p:nvSpPr>
        <p:spPr bwMode="auto">
          <a:xfrm>
            <a:off x="2105025" y="5287963"/>
            <a:ext cx="6019800" cy="28575"/>
          </a:xfrm>
          <a:prstGeom prst="rect">
            <a:avLst/>
          </a:prstGeom>
          <a:solidFill>
            <a:srgbClr val="000000"/>
          </a:solidFill>
          <a:ln w="9525">
            <a:noFill/>
            <a:miter lim="800000"/>
            <a:headEnd/>
            <a:tailEnd/>
          </a:ln>
        </p:spPr>
        <p:txBody>
          <a:bodyPr/>
          <a:lstStyle/>
          <a:p>
            <a:endParaRPr lang="en-GB" altLang="en-US"/>
          </a:p>
        </p:txBody>
      </p:sp>
      <p:sp>
        <p:nvSpPr>
          <p:cNvPr id="6148" name="Rectangle 17"/>
          <p:cNvSpPr>
            <a:spLocks noChangeArrowheads="1"/>
          </p:cNvSpPr>
          <p:nvPr/>
        </p:nvSpPr>
        <p:spPr bwMode="auto">
          <a:xfrm>
            <a:off x="3073400" y="5588000"/>
            <a:ext cx="5064125" cy="28575"/>
          </a:xfrm>
          <a:prstGeom prst="rect">
            <a:avLst/>
          </a:prstGeom>
          <a:solidFill>
            <a:srgbClr val="000000"/>
          </a:solidFill>
          <a:ln w="9525">
            <a:noFill/>
            <a:miter lim="800000"/>
            <a:headEnd/>
            <a:tailEnd/>
          </a:ln>
        </p:spPr>
        <p:txBody>
          <a:bodyPr/>
          <a:lstStyle/>
          <a:p>
            <a:endParaRPr lang="en-GB" altLang="en-US"/>
          </a:p>
        </p:txBody>
      </p:sp>
      <p:sp>
        <p:nvSpPr>
          <p:cNvPr id="6149" name="Text Box 19"/>
          <p:cNvSpPr txBox="1">
            <a:spLocks noChangeArrowheads="1"/>
          </p:cNvSpPr>
          <p:nvPr/>
        </p:nvSpPr>
        <p:spPr bwMode="auto">
          <a:xfrm flipV="1">
            <a:off x="8040688" y="1066800"/>
            <a:ext cx="461962" cy="4511675"/>
          </a:xfrm>
          <a:prstGeom prst="rect">
            <a:avLst/>
          </a:prstGeom>
          <a:noFill/>
          <a:ln w="9525">
            <a:noFill/>
            <a:miter lim="800000"/>
            <a:headEnd/>
            <a:tailEnd/>
          </a:ln>
        </p:spPr>
        <p:txBody>
          <a:bodyPr vert="eaVert">
            <a:spAutoFit/>
          </a:bodyPr>
          <a:lstStyle/>
          <a:p>
            <a:pPr algn="ctr">
              <a:spcBef>
                <a:spcPct val="50000"/>
              </a:spcBef>
            </a:pPr>
            <a:r>
              <a:rPr lang="en-US" altLang="en-US" sz="1800" b="1" i="1">
                <a:solidFill>
                  <a:srgbClr val="000000"/>
                </a:solidFill>
                <a:latin typeface="Helvetica" charset="0"/>
                <a:sym typeface="Wingdings" pitchFamily="2" charset="2"/>
              </a:rPr>
              <a:t>Rate of Change</a:t>
            </a:r>
            <a:endParaRPr lang="en-US" altLang="en-US" sz="1800" b="1" i="1">
              <a:solidFill>
                <a:srgbClr val="000000"/>
              </a:solidFill>
              <a:latin typeface="Helvetica" charset="0"/>
            </a:endParaRPr>
          </a:p>
        </p:txBody>
      </p:sp>
      <p:sp>
        <p:nvSpPr>
          <p:cNvPr id="47" name="Rectangle 2"/>
          <p:cNvSpPr txBox="1">
            <a:spLocks noChangeArrowheads="1"/>
          </p:cNvSpPr>
          <p:nvPr/>
        </p:nvSpPr>
        <p:spPr>
          <a:xfrm>
            <a:off x="371475" y="381000"/>
            <a:ext cx="7772400" cy="1295400"/>
          </a:xfrm>
          <a:prstGeom prst="rect">
            <a:avLst/>
          </a:prstGeom>
        </p:spPr>
        <p:txBody>
          <a:bodyPr>
            <a:normAutofit/>
          </a:bodyPr>
          <a:lstStyle/>
          <a:p>
            <a:pPr fontAlgn="auto">
              <a:lnSpc>
                <a:spcPct val="125000"/>
              </a:lnSpc>
              <a:spcBef>
                <a:spcPct val="100000"/>
              </a:spcBef>
              <a:spcAft>
                <a:spcPct val="50000"/>
              </a:spcAft>
              <a:defRPr/>
            </a:pPr>
            <a:r>
              <a:rPr lang="en-US" sz="2800" dirty="0">
                <a:solidFill>
                  <a:schemeClr val="accent4">
                    <a:lumMod val="75000"/>
                  </a:schemeClr>
                </a:solidFill>
                <a:latin typeface="Helvetica" pitchFamily="34" charset="0"/>
              </a:rPr>
              <a:t>Brain Development</a:t>
            </a:r>
            <a:endParaRPr lang="en-US" dirty="0">
              <a:solidFill>
                <a:schemeClr val="accent4">
                  <a:lumMod val="75000"/>
                </a:schemeClr>
              </a:solidFill>
              <a:latin typeface="Helvetica" pitchFamily="34" charset="0"/>
              <a:ea typeface="+mj-ea"/>
              <a:cs typeface="+mj-cs"/>
            </a:endParaRPr>
          </a:p>
        </p:txBody>
      </p:sp>
      <p:sp>
        <p:nvSpPr>
          <p:cNvPr id="6151" name="TextBox 7"/>
          <p:cNvSpPr txBox="1">
            <a:spLocks noChangeArrowheads="1"/>
          </p:cNvSpPr>
          <p:nvPr/>
        </p:nvSpPr>
        <p:spPr bwMode="auto">
          <a:xfrm>
            <a:off x="371475" y="6229350"/>
            <a:ext cx="3524250" cy="320675"/>
          </a:xfrm>
          <a:prstGeom prst="rect">
            <a:avLst/>
          </a:prstGeom>
          <a:noFill/>
          <a:ln w="9525">
            <a:noFill/>
            <a:miter lim="800000"/>
            <a:headEnd/>
            <a:tailEnd/>
          </a:ln>
        </p:spPr>
        <p:txBody>
          <a:bodyPr>
            <a:spAutoFit/>
          </a:bodyPr>
          <a:lstStyle/>
          <a:p>
            <a:pPr marL="342900" indent="-342900"/>
            <a:r>
              <a:rPr lang="en-US" altLang="en-US" sz="1500">
                <a:solidFill>
                  <a:srgbClr val="000000"/>
                </a:solidFill>
                <a:latin typeface="Helvetica" charset="0"/>
              </a:rPr>
              <a:t>Source: </a:t>
            </a:r>
            <a:r>
              <a:rPr lang="nl-NL" altLang="en-US" sz="1500">
                <a:solidFill>
                  <a:srgbClr val="000000"/>
                </a:solidFill>
                <a:latin typeface="Helvetica" charset="0"/>
              </a:rPr>
              <a:t>Tapert &amp; Schweinsburg, 2005</a:t>
            </a:r>
            <a:endParaRPr lang="en-US" altLang="en-US" sz="1500">
              <a:solidFill>
                <a:srgbClr val="000000"/>
              </a:solidFill>
              <a:latin typeface="Helvetica"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cstate="print"/>
          <a:srcRect/>
          <a:stretch>
            <a:fillRect/>
          </a:stretch>
        </p:blipFill>
        <p:spPr bwMode="auto">
          <a:xfrm>
            <a:off x="609600" y="152400"/>
            <a:ext cx="7861286" cy="6307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cstate="print"/>
          <a:srcRect/>
          <a:stretch>
            <a:fillRect/>
          </a:stretch>
        </p:blipFill>
        <p:spPr bwMode="auto">
          <a:xfrm>
            <a:off x="152400" y="381000"/>
            <a:ext cx="8860396"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amleahey.com/wp-content/uploads/2011/05/ANS-Anatomy.jpg"/>
          <p:cNvPicPr>
            <a:picLocks noChangeAspect="1" noChangeArrowheads="1"/>
          </p:cNvPicPr>
          <p:nvPr/>
        </p:nvPicPr>
        <p:blipFill>
          <a:blip r:embed="rId2" cstate="print"/>
          <a:srcRect/>
          <a:stretch>
            <a:fillRect/>
          </a:stretch>
        </p:blipFill>
        <p:spPr bwMode="auto">
          <a:xfrm>
            <a:off x="1752600" y="457200"/>
            <a:ext cx="5534025" cy="4629151"/>
          </a:xfrm>
          <a:prstGeom prst="rect">
            <a:avLst/>
          </a:prstGeom>
          <a:noFill/>
        </p:spPr>
      </p:pic>
      <p:sp>
        <p:nvSpPr>
          <p:cNvPr id="6" name="Rectangle 5"/>
          <p:cNvSpPr/>
          <p:nvPr/>
        </p:nvSpPr>
        <p:spPr>
          <a:xfrm>
            <a:off x="5523232" y="5486400"/>
            <a:ext cx="311027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Fight or Flight</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76404" y="5486400"/>
            <a:ext cx="4898200"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Freeze &amp; Surrender</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Complex Childhood Trauma</a:t>
            </a:r>
            <a:endParaRPr lang="en-US" dirty="0"/>
          </a:p>
        </p:txBody>
      </p:sp>
      <p:sp>
        <p:nvSpPr>
          <p:cNvPr id="3" name="Rectangle 2"/>
          <p:cNvSpPr/>
          <p:nvPr/>
        </p:nvSpPr>
        <p:spPr>
          <a:xfrm>
            <a:off x="304800" y="1219200"/>
            <a:ext cx="8534400" cy="5447645"/>
          </a:xfrm>
          <a:prstGeom prst="rect">
            <a:avLst/>
          </a:prstGeom>
        </p:spPr>
        <p:txBody>
          <a:bodyPr wrap="square">
            <a:spAutoFit/>
          </a:bodyPr>
          <a:lstStyle/>
          <a:p>
            <a:pPr algn="ctr" fontAlgn="base"/>
            <a:r>
              <a:rPr lang="en-US" sz="3600" dirty="0" smtClean="0">
                <a:solidFill>
                  <a:schemeClr val="tx2"/>
                </a:solidFill>
              </a:rPr>
              <a:t>Behaviors</a:t>
            </a:r>
            <a:r>
              <a:rPr lang="en-US" dirty="0" smtClean="0"/>
              <a:t>  </a:t>
            </a:r>
          </a:p>
          <a:p>
            <a:pPr algn="ctr" fontAlgn="base"/>
            <a:endParaRPr lang="en-US" dirty="0" smtClean="0"/>
          </a:p>
          <a:p>
            <a:pPr lvl="7" fontAlgn="base"/>
            <a:r>
              <a:rPr lang="en-US" b="1" dirty="0" smtClean="0"/>
              <a:t>Aggression</a:t>
            </a:r>
          </a:p>
          <a:p>
            <a:pPr lvl="7" fontAlgn="base"/>
            <a:r>
              <a:rPr lang="en-US" b="1" dirty="0" smtClean="0"/>
              <a:t>Disproportionate </a:t>
            </a:r>
            <a:r>
              <a:rPr lang="en-US" b="1" dirty="0" err="1" smtClean="0"/>
              <a:t>Reactiveness</a:t>
            </a:r>
            <a:endParaRPr lang="en-US" b="1" dirty="0" smtClean="0"/>
          </a:p>
          <a:p>
            <a:pPr lvl="7" fontAlgn="base"/>
            <a:r>
              <a:rPr lang="en-US" b="1" dirty="0" smtClean="0"/>
              <a:t>Impulsivity</a:t>
            </a:r>
          </a:p>
          <a:p>
            <a:pPr lvl="7" fontAlgn="base"/>
            <a:r>
              <a:rPr lang="en-US" b="1" dirty="0" smtClean="0"/>
              <a:t>Distractibility</a:t>
            </a:r>
          </a:p>
          <a:p>
            <a:pPr lvl="7" fontAlgn="base"/>
            <a:r>
              <a:rPr lang="en-US" b="1" dirty="0" smtClean="0"/>
              <a:t>Withdrawal and Avoidance</a:t>
            </a:r>
            <a:endParaRPr lang="en-US" dirty="0" smtClean="0"/>
          </a:p>
          <a:p>
            <a:pPr fontAlgn="base"/>
            <a:endParaRPr lang="en-US" dirty="0" smtClean="0"/>
          </a:p>
          <a:p>
            <a:pPr algn="ctr" fontAlgn="base"/>
            <a:r>
              <a:rPr lang="en-US" sz="3200" dirty="0" smtClean="0">
                <a:solidFill>
                  <a:schemeClr val="tx2"/>
                </a:solidFill>
              </a:rPr>
              <a:t>Three or More Traumatic Events</a:t>
            </a:r>
          </a:p>
          <a:p>
            <a:pPr algn="ctr" fontAlgn="base"/>
            <a:endParaRPr lang="en-US" sz="1000" dirty="0" smtClean="0">
              <a:solidFill>
                <a:schemeClr val="tx2"/>
              </a:solidFill>
            </a:endParaRPr>
          </a:p>
          <a:p>
            <a:pPr lvl="2" fontAlgn="base"/>
            <a:r>
              <a:rPr lang="en-US" b="1" dirty="0" smtClean="0">
                <a:solidFill>
                  <a:srgbClr val="C00000"/>
                </a:solidFill>
              </a:rPr>
              <a:t>Two-and-half times</a:t>
            </a:r>
            <a:r>
              <a:rPr lang="en-US" b="1" dirty="0" smtClean="0"/>
              <a:t> more likely to repeat a grade than are children who </a:t>
            </a:r>
          </a:p>
          <a:p>
            <a:pPr lvl="2" fontAlgn="base"/>
            <a:r>
              <a:rPr lang="en-US" b="1" dirty="0" smtClean="0"/>
              <a:t>have experienced none</a:t>
            </a:r>
          </a:p>
          <a:p>
            <a:pPr lvl="2" fontAlgn="base"/>
            <a:endParaRPr lang="en-US" b="1" dirty="0" smtClean="0"/>
          </a:p>
          <a:p>
            <a:pPr lvl="2" fontAlgn="base"/>
            <a:r>
              <a:rPr lang="en-US" b="1" dirty="0" smtClean="0">
                <a:solidFill>
                  <a:srgbClr val="C00000"/>
                </a:solidFill>
              </a:rPr>
              <a:t>Five times </a:t>
            </a:r>
            <a:r>
              <a:rPr lang="en-US" b="1" dirty="0" smtClean="0"/>
              <a:t>more likely to have severe attendance issues</a:t>
            </a:r>
          </a:p>
          <a:p>
            <a:pPr lvl="2" fontAlgn="base"/>
            <a:endParaRPr lang="en-US" b="1" dirty="0" smtClean="0"/>
          </a:p>
          <a:p>
            <a:pPr lvl="2" fontAlgn="base"/>
            <a:r>
              <a:rPr lang="en-US" b="1" dirty="0" smtClean="0">
                <a:solidFill>
                  <a:srgbClr val="C00000"/>
                </a:solidFill>
              </a:rPr>
              <a:t>Six times </a:t>
            </a:r>
            <a:r>
              <a:rPr lang="en-US" b="1" dirty="0" smtClean="0"/>
              <a:t>more likely to experience behavioral problems</a:t>
            </a:r>
          </a:p>
          <a:p>
            <a:pPr lvl="2" fontAlgn="base"/>
            <a:endParaRPr lang="en-US" b="1" dirty="0" smtClean="0"/>
          </a:p>
          <a:p>
            <a:pPr lvl="2" fontAlgn="base"/>
            <a:r>
              <a:rPr lang="en-US" b="1" dirty="0" smtClean="0"/>
              <a:t>More than </a:t>
            </a:r>
            <a:r>
              <a:rPr lang="en-US" b="1" dirty="0" smtClean="0">
                <a:solidFill>
                  <a:srgbClr val="C00000"/>
                </a:solidFill>
              </a:rPr>
              <a:t>twice</a:t>
            </a:r>
            <a:r>
              <a:rPr lang="en-US" b="1" dirty="0" smtClean="0"/>
              <a:t> as likely to be suspended from school</a:t>
            </a:r>
            <a:endParaRPr lang="en-US"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s://d14rmgtrwzf5a.cloudfront.net/sites/default/files/slide1.jpg"/>
          <p:cNvPicPr>
            <a:picLocks noChangeAspect="1" noChangeArrowheads="1"/>
          </p:cNvPicPr>
          <p:nvPr/>
        </p:nvPicPr>
        <p:blipFill>
          <a:blip r:embed="rId2" cstate="print"/>
          <a:srcRect/>
          <a:stretch>
            <a:fillRect/>
          </a:stretch>
        </p:blipFill>
        <p:spPr bwMode="auto">
          <a:xfrm>
            <a:off x="381000" y="228600"/>
            <a:ext cx="8534400" cy="6400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s://d14rmgtrwzf5a.cloudfront.net/sites/default/files/nida_mtf2015_infographic_section-1-web.jpg"/>
          <p:cNvPicPr>
            <a:picLocks noChangeAspect="1" noChangeArrowheads="1"/>
          </p:cNvPicPr>
          <p:nvPr/>
        </p:nvPicPr>
        <p:blipFill>
          <a:blip r:embed="rId2" cstate="print"/>
          <a:srcRect/>
          <a:stretch>
            <a:fillRect/>
          </a:stretch>
        </p:blipFill>
        <p:spPr bwMode="auto">
          <a:xfrm>
            <a:off x="304800" y="152400"/>
            <a:ext cx="8610600" cy="645795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s://d14rmgtrwzf5a.cloudfront.net/sites/default/files/nida_mtf2015_infographic_section-4-web.jpg"/>
          <p:cNvPicPr>
            <a:picLocks noChangeAspect="1" noChangeArrowheads="1"/>
          </p:cNvPicPr>
          <p:nvPr/>
        </p:nvPicPr>
        <p:blipFill>
          <a:blip r:embed="rId2" cstate="print"/>
          <a:srcRect/>
          <a:stretch>
            <a:fillRect/>
          </a:stretch>
        </p:blipFill>
        <p:spPr bwMode="auto">
          <a:xfrm>
            <a:off x="685800" y="0"/>
            <a:ext cx="7858400" cy="6781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Past month use of cigarettes and marijuana among 12th graders,  trending to the lowest use of cigarettes (16%) of all time, marijuana use flat over last year at 22%"/>
          <p:cNvPicPr>
            <a:picLocks noChangeAspect="1" noChangeArrowheads="1"/>
          </p:cNvPicPr>
          <p:nvPr/>
        </p:nvPicPr>
        <p:blipFill>
          <a:blip r:embed="rId3" cstate="print"/>
          <a:srcRect/>
          <a:stretch>
            <a:fillRect/>
          </a:stretch>
        </p:blipFill>
        <p:spPr bwMode="auto">
          <a:xfrm>
            <a:off x="685800" y="838200"/>
            <a:ext cx="7659827" cy="4724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2th graders, daily marijuana use versus perceived risk.  Trend of perceived risk continues downward, with daiily use flat over last year."/>
          <p:cNvPicPr>
            <a:picLocks noChangeAspect="1" noChangeArrowheads="1"/>
          </p:cNvPicPr>
          <p:nvPr/>
        </p:nvPicPr>
        <p:blipFill>
          <a:blip r:embed="rId2" cstate="print"/>
          <a:srcRect/>
          <a:stretch>
            <a:fillRect/>
          </a:stretch>
        </p:blipFill>
        <p:spPr bwMode="auto">
          <a:xfrm>
            <a:off x="457200" y="914400"/>
            <a:ext cx="8220505" cy="457556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200025" y="609600"/>
            <a:ext cx="8943975" cy="512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media-cache-ak0.pinimg.com/736x/6b/c7/05/6bc70561e26985297332d100c67ebd05.jpg"/>
          <p:cNvPicPr>
            <a:picLocks noChangeAspect="1" noChangeArrowheads="1"/>
          </p:cNvPicPr>
          <p:nvPr/>
        </p:nvPicPr>
        <p:blipFill>
          <a:blip r:embed="rId3" cstate="print"/>
          <a:srcRect/>
          <a:stretch>
            <a:fillRect/>
          </a:stretch>
        </p:blipFill>
        <p:spPr bwMode="auto">
          <a:xfrm>
            <a:off x="5334000" y="1371600"/>
            <a:ext cx="3513137" cy="3513138"/>
          </a:xfrm>
          <a:prstGeom prst="rect">
            <a:avLst/>
          </a:prstGeom>
          <a:noFill/>
        </p:spPr>
      </p:pic>
      <p:pic>
        <p:nvPicPr>
          <p:cNvPr id="6148" name="Picture 4" descr="http://m.static.newsvine.com/servista/imagesizer?file=iqballatifBA6D7924-39B4-7FB2-ECD4-42A4813242F3.jpg&amp;width=380"/>
          <p:cNvPicPr>
            <a:picLocks noChangeAspect="1" noChangeArrowheads="1"/>
          </p:cNvPicPr>
          <p:nvPr/>
        </p:nvPicPr>
        <p:blipFill>
          <a:blip r:embed="rId4" cstate="print"/>
          <a:srcRect/>
          <a:stretch>
            <a:fillRect/>
          </a:stretch>
        </p:blipFill>
        <p:spPr bwMode="auto">
          <a:xfrm>
            <a:off x="228600" y="1600200"/>
            <a:ext cx="4239986" cy="3124200"/>
          </a:xfrm>
          <a:prstGeom prst="rect">
            <a:avLst/>
          </a:prstGeom>
          <a:noFill/>
        </p:spPr>
      </p:pic>
      <p:sp>
        <p:nvSpPr>
          <p:cNvPr id="4" name="Title 3"/>
          <p:cNvSpPr>
            <a:spLocks noGrp="1"/>
          </p:cNvSpPr>
          <p:nvPr>
            <p:ph type="title"/>
          </p:nvPr>
        </p:nvSpPr>
        <p:spPr>
          <a:xfrm>
            <a:off x="457200" y="5105400"/>
            <a:ext cx="8229600" cy="1143000"/>
          </a:xfrm>
        </p:spPr>
        <p:txBody>
          <a:bodyPr/>
          <a:lstStyle/>
          <a:p>
            <a:r>
              <a:rPr lang="en-US" dirty="0" smtClean="0"/>
              <a:t>Synaptic Refinement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38100" y="685800"/>
            <a:ext cx="91059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1204913" y="104775"/>
            <a:ext cx="6734175" cy="664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28575" y="685800"/>
            <a:ext cx="9115425" cy="51244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228600" y="215900"/>
            <a:ext cx="8686800" cy="6489700"/>
          </a:xfrm>
          <a:prstGeom prst="rect">
            <a:avLst/>
          </a:prstGeom>
        </p:spPr>
      </p:pic>
    </p:spTree>
    <p:extLst>
      <p:ext uri="{BB962C8B-B14F-4D97-AF65-F5344CB8AC3E}">
        <p14:creationId xmlns="" xmlns:p14="http://schemas.microsoft.com/office/powerpoint/2010/main" val="2594825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250" y="185738"/>
            <a:ext cx="8953500" cy="6486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86600" y="1524000"/>
            <a:ext cx="1704975" cy="247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94825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cstate="print"/>
          <a:srcRect/>
          <a:stretch>
            <a:fillRect/>
          </a:stretch>
        </p:blipFill>
        <p:spPr bwMode="auto">
          <a:xfrm>
            <a:off x="0" y="0"/>
            <a:ext cx="10115550" cy="761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195263" y="80963"/>
            <a:ext cx="8753475" cy="669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33338" y="900113"/>
            <a:ext cx="9077325" cy="50577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152400" y="609600"/>
            <a:ext cx="9096375" cy="508635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52400" y="228600"/>
            <a:ext cx="8874842" cy="2209800"/>
          </a:xfrm>
          <a:prstGeom prst="rect">
            <a:avLst/>
          </a:prstGeom>
          <a:noFill/>
          <a:ln w="9525">
            <a:noFill/>
            <a:miter lim="800000"/>
            <a:headEnd/>
            <a:tailEnd/>
          </a:ln>
        </p:spPr>
      </p:pic>
      <p:pic>
        <p:nvPicPr>
          <p:cNvPr id="93187" name="Picture 3"/>
          <p:cNvPicPr>
            <a:picLocks noChangeAspect="1" noChangeArrowheads="1"/>
          </p:cNvPicPr>
          <p:nvPr/>
        </p:nvPicPr>
        <p:blipFill>
          <a:blip r:embed="rId3" cstate="print"/>
          <a:srcRect/>
          <a:stretch>
            <a:fillRect/>
          </a:stretch>
        </p:blipFill>
        <p:spPr bwMode="auto">
          <a:xfrm>
            <a:off x="914400" y="2971800"/>
            <a:ext cx="2992191" cy="3124200"/>
          </a:xfrm>
          <a:prstGeom prst="rect">
            <a:avLst/>
          </a:prstGeom>
          <a:noFill/>
          <a:ln w="9525">
            <a:noFill/>
            <a:miter lim="800000"/>
            <a:headEnd/>
            <a:tailEnd/>
          </a:ln>
        </p:spPr>
      </p:pic>
      <p:pic>
        <p:nvPicPr>
          <p:cNvPr id="93188" name="Picture 4"/>
          <p:cNvPicPr>
            <a:picLocks noChangeAspect="1" noChangeArrowheads="1"/>
          </p:cNvPicPr>
          <p:nvPr/>
        </p:nvPicPr>
        <p:blipFill>
          <a:blip r:embed="rId4" cstate="print"/>
          <a:srcRect/>
          <a:stretch>
            <a:fillRect/>
          </a:stretch>
        </p:blipFill>
        <p:spPr bwMode="auto">
          <a:xfrm>
            <a:off x="5029200" y="3048000"/>
            <a:ext cx="3322116" cy="2438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wsj.net/public/resources/images/OB-II346_PRUNE_G_20100429155910.jpg"/>
          <p:cNvPicPr>
            <a:picLocks noChangeAspect="1" noChangeArrowheads="1"/>
          </p:cNvPicPr>
          <p:nvPr/>
        </p:nvPicPr>
        <p:blipFill>
          <a:blip r:embed="rId3" cstate="print"/>
          <a:srcRect/>
          <a:stretch>
            <a:fillRect/>
          </a:stretch>
        </p:blipFill>
        <p:spPr bwMode="auto">
          <a:xfrm>
            <a:off x="2057400" y="990600"/>
            <a:ext cx="5267325" cy="351472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8229600" cy="1143000"/>
          </a:xfrm>
        </p:spPr>
        <p:txBody>
          <a:bodyPr>
            <a:normAutofit fontScale="90000"/>
          </a:bodyPr>
          <a:lstStyle/>
          <a:p>
            <a:r>
              <a:rPr lang="en-US" b="1" dirty="0"/>
              <a:t>30 Day Prevalence of Daily Use of Cigarettes, by Grade, 1975-2013</a:t>
            </a:r>
            <a:endParaRPr lang="en-US" dirty="0"/>
          </a:p>
        </p:txBody>
      </p:sp>
      <p:pic>
        <p:nvPicPr>
          <p:cNvPr id="9218" name="Picture 2" descr="Line graph showing 12th Graders in 1975 at 29%, in 1997 at 25%, and 2010 at 11% and showing 10th Graders in 1991 at 13%, in 1997 at 18%, and 2010 at 7%"/>
          <p:cNvPicPr>
            <a:picLocks noChangeAspect="1" noChangeArrowheads="1"/>
          </p:cNvPicPr>
          <p:nvPr/>
        </p:nvPicPr>
        <p:blipFill>
          <a:blip r:embed="rId3" cstate="print"/>
          <a:srcRect/>
          <a:stretch>
            <a:fillRect/>
          </a:stretch>
        </p:blipFill>
        <p:spPr bwMode="auto">
          <a:xfrm>
            <a:off x="1371600" y="1828800"/>
            <a:ext cx="6497800" cy="4038600"/>
          </a:xfrm>
          <a:prstGeom prst="rect">
            <a:avLst/>
          </a:prstGeom>
          <a:noFill/>
        </p:spPr>
      </p:pic>
      <p:cxnSp>
        <p:nvCxnSpPr>
          <p:cNvPr id="5" name="Straight Arrow Connector 4"/>
          <p:cNvCxnSpPr/>
          <p:nvPr/>
        </p:nvCxnSpPr>
        <p:spPr>
          <a:xfrm flipV="1">
            <a:off x="6477000" y="2133600"/>
            <a:ext cx="381000" cy="3048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5842" name="AutoShape 2" descr="Displaying President's Symposium - Marijuana: Patient to Policy_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s://d14rmgtrwzf5a.cloudfront.net/sites/default/files/nida_mtf2015_infographic_section-2-web.jpg"/>
          <p:cNvPicPr>
            <a:picLocks noChangeAspect="1" noChangeArrowheads="1"/>
          </p:cNvPicPr>
          <p:nvPr/>
        </p:nvPicPr>
        <p:blipFill>
          <a:blip r:embed="rId2" cstate="print"/>
          <a:srcRect/>
          <a:stretch>
            <a:fillRect/>
          </a:stretch>
        </p:blipFill>
        <p:spPr bwMode="auto">
          <a:xfrm>
            <a:off x="182880" y="381000"/>
            <a:ext cx="8778240" cy="54864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image.slidesharecdn.com/neuroscience-131103123438-phpapp01/95/neuroscience-of-addiction-part-1-27-638.jpg?cb=1383503818"/>
          <p:cNvPicPr>
            <a:picLocks noChangeAspect="1" noChangeArrowheads="1"/>
          </p:cNvPicPr>
          <p:nvPr/>
        </p:nvPicPr>
        <p:blipFill>
          <a:blip r:embed="rId3" cstate="print"/>
          <a:srcRect/>
          <a:stretch>
            <a:fillRect/>
          </a:stretch>
        </p:blipFill>
        <p:spPr bwMode="auto">
          <a:xfrm>
            <a:off x="1447800" y="1600200"/>
            <a:ext cx="6076950" cy="3419475"/>
          </a:xfrm>
          <a:prstGeom prst="rect">
            <a:avLst/>
          </a:prstGeom>
          <a:noFill/>
        </p:spPr>
      </p:pic>
      <p:pic>
        <p:nvPicPr>
          <p:cNvPr id="25601" name="Picture 1"/>
          <p:cNvPicPr>
            <a:picLocks noChangeAspect="1" noChangeArrowheads="1"/>
          </p:cNvPicPr>
          <p:nvPr/>
        </p:nvPicPr>
        <p:blipFill>
          <a:blip r:embed="rId4" cstate="print"/>
          <a:srcRect/>
          <a:stretch>
            <a:fillRect/>
          </a:stretch>
        </p:blipFill>
        <p:spPr bwMode="auto">
          <a:xfrm>
            <a:off x="214313" y="57150"/>
            <a:ext cx="8715375" cy="6743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90488" y="80963"/>
            <a:ext cx="8963025" cy="669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66675" y="180975"/>
            <a:ext cx="9010650" cy="649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3.amazonaws.com/rapgenius/interstate_95_state_map.gif"/>
          <p:cNvPicPr>
            <a:picLocks noChangeAspect="1" noChangeArrowheads="1"/>
          </p:cNvPicPr>
          <p:nvPr/>
        </p:nvPicPr>
        <p:blipFill>
          <a:blip r:embed="rId3" cstate="print"/>
          <a:srcRect/>
          <a:stretch>
            <a:fillRect/>
          </a:stretch>
        </p:blipFill>
        <p:spPr bwMode="auto">
          <a:xfrm>
            <a:off x="457200" y="609600"/>
            <a:ext cx="4133850" cy="5219700"/>
          </a:xfrm>
          <a:prstGeom prst="rect">
            <a:avLst/>
          </a:prstGeom>
          <a:noFill/>
        </p:spPr>
      </p:pic>
      <p:pic>
        <p:nvPicPr>
          <p:cNvPr id="33796" name="Picture 4" descr="http://static.bangordailynews.com/wp-content/uploads/2012/03/Drug_Running_2_WEB.jpg"/>
          <p:cNvPicPr>
            <a:picLocks noChangeAspect="1" noChangeArrowheads="1"/>
          </p:cNvPicPr>
          <p:nvPr/>
        </p:nvPicPr>
        <p:blipFill>
          <a:blip r:embed="rId4" cstate="print"/>
          <a:srcRect/>
          <a:stretch>
            <a:fillRect/>
          </a:stretch>
        </p:blipFill>
        <p:spPr bwMode="auto">
          <a:xfrm>
            <a:off x="4648200" y="2590800"/>
            <a:ext cx="4292600" cy="321945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3.bp.blogspot.com/-2ODPpiuGsLY/TWGjb0uTtPI/AAAAAAAAD8E/LxalKeE7IKw/s1600/b3.gif"/>
          <p:cNvPicPr>
            <a:picLocks noChangeAspect="1" noChangeArrowheads="1"/>
          </p:cNvPicPr>
          <p:nvPr/>
        </p:nvPicPr>
        <p:blipFill>
          <a:blip r:embed="rId2" cstate="print"/>
          <a:srcRect/>
          <a:stretch>
            <a:fillRect/>
          </a:stretch>
        </p:blipFill>
        <p:spPr bwMode="auto">
          <a:xfrm>
            <a:off x="1524000" y="533400"/>
            <a:ext cx="6248400" cy="4673803"/>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66950" y="228600"/>
            <a:ext cx="4610100" cy="6473598"/>
          </a:xfrm>
          <a:prstGeom prst="rect">
            <a:avLst/>
          </a:prstGeom>
          <a:noFill/>
          <a:ln w="25400">
            <a:solidFill>
              <a:schemeClr val="accent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rot="16200000">
            <a:off x="-2902893" y="3363298"/>
            <a:ext cx="6400801" cy="276999"/>
          </a:xfrm>
          <a:prstGeom prst="rect">
            <a:avLst/>
          </a:prstGeom>
        </p:spPr>
        <p:txBody>
          <a:bodyPr wrap="square">
            <a:spAutoFit/>
          </a:bodyPr>
          <a:lstStyle/>
          <a:p>
            <a:r>
              <a:rPr lang="en-US" sz="1200" dirty="0">
                <a:solidFill>
                  <a:schemeClr val="accent3"/>
                </a:solidFill>
              </a:rPr>
              <a:t>http://www.nytimes.com/2011/09/01/us/01drugs.html?src=me&amp;ref=us</a:t>
            </a:r>
          </a:p>
        </p:txBody>
      </p:sp>
      <p:sp>
        <p:nvSpPr>
          <p:cNvPr id="4" name="Slide Number Placeholder 3"/>
          <p:cNvSpPr>
            <a:spLocks noGrp="1"/>
          </p:cNvSpPr>
          <p:nvPr>
            <p:ph type="sldNum" sz="quarter" idx="11"/>
          </p:nvPr>
        </p:nvSpPr>
        <p:spPr/>
        <p:txBody>
          <a:bodyPr/>
          <a:lstStyle/>
          <a:p>
            <a:fld id="{4F89BE10-BEE3-4F96-BE4F-0D1402D6C5C8}" type="slidenum">
              <a:rPr lang="en-US" smtClean="0"/>
              <a:pPr/>
              <a:t>57</a:t>
            </a:fld>
            <a:endParaRPr lang="en-US"/>
          </a:p>
        </p:txBody>
      </p:sp>
    </p:spTree>
    <p:extLst>
      <p:ext uri="{BB962C8B-B14F-4D97-AF65-F5344CB8AC3E}">
        <p14:creationId xmlns="" xmlns:p14="http://schemas.microsoft.com/office/powerpoint/2010/main" val="17102216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02" name="Picture 2" descr="https://www.wbhm.org/pics/heroin.jpg"/>
          <p:cNvPicPr>
            <a:picLocks noChangeAspect="1" noChangeArrowheads="1"/>
          </p:cNvPicPr>
          <p:nvPr/>
        </p:nvPicPr>
        <p:blipFill>
          <a:blip r:embed="rId2" cstate="print"/>
          <a:srcRect/>
          <a:stretch>
            <a:fillRect/>
          </a:stretch>
        </p:blipFill>
        <p:spPr bwMode="auto">
          <a:xfrm>
            <a:off x="2209800" y="1524000"/>
            <a:ext cx="4762500" cy="318135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1554" name="Picture 2"/>
          <p:cNvPicPr>
            <a:picLocks noChangeAspect="1" noChangeArrowheads="1"/>
          </p:cNvPicPr>
          <p:nvPr/>
        </p:nvPicPr>
        <p:blipFill>
          <a:blip r:embed="rId2" cstate="print"/>
          <a:srcRect/>
          <a:stretch>
            <a:fillRect/>
          </a:stretch>
        </p:blipFill>
        <p:spPr bwMode="auto">
          <a:xfrm>
            <a:off x="1600200" y="76200"/>
            <a:ext cx="5972175" cy="3371850"/>
          </a:xfrm>
          <a:prstGeom prst="rect">
            <a:avLst/>
          </a:prstGeom>
          <a:noFill/>
          <a:ln w="9525">
            <a:noFill/>
            <a:miter lim="800000"/>
            <a:headEnd/>
            <a:tailEnd/>
          </a:ln>
        </p:spPr>
      </p:pic>
      <p:pic>
        <p:nvPicPr>
          <p:cNvPr id="151555" name="Picture 3"/>
          <p:cNvPicPr>
            <a:picLocks noChangeAspect="1" noChangeArrowheads="1"/>
          </p:cNvPicPr>
          <p:nvPr/>
        </p:nvPicPr>
        <p:blipFill>
          <a:blip r:embed="rId3" cstate="print"/>
          <a:srcRect/>
          <a:stretch>
            <a:fillRect/>
          </a:stretch>
        </p:blipFill>
        <p:spPr bwMode="auto">
          <a:xfrm>
            <a:off x="1524000" y="3438525"/>
            <a:ext cx="6143625" cy="341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1143000"/>
          </a:xfrm>
        </p:spPr>
        <p:txBody>
          <a:bodyPr/>
          <a:lstStyle/>
          <a:p>
            <a:r>
              <a:rPr lang="en-US" dirty="0" err="1" smtClean="0"/>
              <a:t>Myelination</a:t>
            </a:r>
            <a:endParaRPr lang="en-US" dirty="0"/>
          </a:p>
        </p:txBody>
      </p:sp>
      <p:pic>
        <p:nvPicPr>
          <p:cNvPr id="37890" name="Picture 2" descr="http://38.media.tumblr.com/tumblr_lpf7cgUrqe1qjhjun.jpg"/>
          <p:cNvPicPr>
            <a:picLocks noChangeAspect="1" noChangeArrowheads="1"/>
          </p:cNvPicPr>
          <p:nvPr/>
        </p:nvPicPr>
        <p:blipFill>
          <a:blip r:embed="rId3" cstate="print"/>
          <a:srcRect/>
          <a:stretch>
            <a:fillRect/>
          </a:stretch>
        </p:blipFill>
        <p:spPr bwMode="auto">
          <a:xfrm>
            <a:off x="2362200" y="457200"/>
            <a:ext cx="4762500" cy="47625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cstate="print"/>
          <a:srcRect/>
          <a:stretch>
            <a:fillRect/>
          </a:stretch>
        </p:blipFill>
        <p:spPr bwMode="auto">
          <a:xfrm>
            <a:off x="1038225" y="785813"/>
            <a:ext cx="706755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3" cstate="print"/>
          <a:srcRect/>
          <a:stretch>
            <a:fillRect/>
          </a:stretch>
        </p:blipFill>
        <p:spPr bwMode="auto">
          <a:xfrm>
            <a:off x="47625" y="61913"/>
            <a:ext cx="9048750" cy="673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3" cstate="print"/>
          <a:srcRect/>
          <a:stretch>
            <a:fillRect/>
          </a:stretch>
        </p:blipFill>
        <p:spPr bwMode="auto">
          <a:xfrm>
            <a:off x="838200" y="320315"/>
            <a:ext cx="7620000" cy="6068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dentalredwoodcity.com/wp-content/themes/metric/images/pic_wisdom_teeth1.jpg"/>
          <p:cNvPicPr>
            <a:picLocks noChangeAspect="1" noChangeArrowheads="1"/>
          </p:cNvPicPr>
          <p:nvPr/>
        </p:nvPicPr>
        <p:blipFill>
          <a:blip r:embed="rId3" cstate="print"/>
          <a:srcRect/>
          <a:stretch>
            <a:fillRect/>
          </a:stretch>
        </p:blipFill>
        <p:spPr bwMode="auto">
          <a:xfrm>
            <a:off x="5410200" y="3505200"/>
            <a:ext cx="2952750" cy="2219326"/>
          </a:xfrm>
          <a:prstGeom prst="rect">
            <a:avLst/>
          </a:prstGeom>
          <a:noFill/>
        </p:spPr>
      </p:pic>
      <p:pic>
        <p:nvPicPr>
          <p:cNvPr id="168962" name="Picture 2" descr="http://cdn.bleacherreport.net/images_root/slides/photos/001/489/366/images_original_display_image.jpg?1319781795"/>
          <p:cNvPicPr>
            <a:picLocks noChangeAspect="1" noChangeArrowheads="1"/>
          </p:cNvPicPr>
          <p:nvPr/>
        </p:nvPicPr>
        <p:blipFill>
          <a:blip r:embed="rId4" cstate="print"/>
          <a:srcRect/>
          <a:stretch>
            <a:fillRect/>
          </a:stretch>
        </p:blipFill>
        <p:spPr bwMode="auto">
          <a:xfrm>
            <a:off x="838200" y="228600"/>
            <a:ext cx="3638550" cy="2546986"/>
          </a:xfrm>
          <a:prstGeom prst="rect">
            <a:avLst/>
          </a:prstGeom>
          <a:noFill/>
        </p:spPr>
      </p:pic>
      <p:pic>
        <p:nvPicPr>
          <p:cNvPr id="168964" name="Picture 4" descr="http://hometeam.s3.amazonaws.com/photos%2Fv2%2FHT_382655_HO_2_nsc_track050.800x800.JPG"/>
          <p:cNvPicPr>
            <a:picLocks noChangeAspect="1" noChangeArrowheads="1"/>
          </p:cNvPicPr>
          <p:nvPr/>
        </p:nvPicPr>
        <p:blipFill>
          <a:blip r:embed="rId5" cstate="print"/>
          <a:srcRect/>
          <a:stretch>
            <a:fillRect/>
          </a:stretch>
        </p:blipFill>
        <p:spPr bwMode="auto">
          <a:xfrm>
            <a:off x="5257800" y="228600"/>
            <a:ext cx="2971800" cy="2971800"/>
          </a:xfrm>
          <a:prstGeom prst="rect">
            <a:avLst/>
          </a:prstGeom>
          <a:noFill/>
        </p:spPr>
      </p:pic>
      <p:pic>
        <p:nvPicPr>
          <p:cNvPr id="168966" name="Picture 6" descr="http://images.alfresco.advanstar.com/alfresco_images/HealthCare/2013/06/12/785e9da9-5b6b-49b5-af52-7233f102488d/cntped0713_Feature%201_Figure-2.jpg"/>
          <p:cNvPicPr>
            <a:picLocks noChangeAspect="1" noChangeArrowheads="1"/>
          </p:cNvPicPr>
          <p:nvPr/>
        </p:nvPicPr>
        <p:blipFill>
          <a:blip r:embed="rId6" cstate="print"/>
          <a:srcRect/>
          <a:stretch>
            <a:fillRect/>
          </a:stretch>
        </p:blipFill>
        <p:spPr bwMode="auto">
          <a:xfrm>
            <a:off x="685800" y="3048000"/>
            <a:ext cx="4149932" cy="3443288"/>
          </a:xfrm>
          <a:prstGeom prst="rect">
            <a:avLst/>
          </a:prstGeom>
          <a:noFill/>
        </p:spPr>
      </p:pic>
      <p:pic>
        <p:nvPicPr>
          <p:cNvPr id="6" name="Picture 2" descr="http://iheartguts.com/wp-content/uploads/2011/07/appendix-with-hangtag-MED1.jpg"/>
          <p:cNvPicPr>
            <a:picLocks noChangeAspect="1" noChangeArrowheads="1"/>
          </p:cNvPicPr>
          <p:nvPr/>
        </p:nvPicPr>
        <p:blipFill>
          <a:blip r:embed="rId7" cstate="print"/>
          <a:srcRect/>
          <a:stretch>
            <a:fillRect/>
          </a:stretch>
        </p:blipFill>
        <p:spPr bwMode="auto">
          <a:xfrm>
            <a:off x="6934200" y="5334000"/>
            <a:ext cx="2209800" cy="22098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990600"/>
            <a:ext cx="8610600" cy="5632311"/>
          </a:xfrm>
          <a:prstGeom prst="rect">
            <a:avLst/>
          </a:prstGeom>
        </p:spPr>
        <p:txBody>
          <a:bodyPr wrap="square" numCol="2">
            <a:spAutoFit/>
          </a:bodyPr>
          <a:lstStyle/>
          <a:p>
            <a:r>
              <a:rPr lang="en-US" sz="2400" dirty="0" smtClean="0"/>
              <a:t>Small or “pinpoint” pupils</a:t>
            </a:r>
          </a:p>
          <a:p>
            <a:endParaRPr lang="en-US" sz="2400" dirty="0" smtClean="0"/>
          </a:p>
          <a:p>
            <a:r>
              <a:rPr lang="en-US" sz="2400" dirty="0" smtClean="0"/>
              <a:t>An overall unhealthy look</a:t>
            </a:r>
          </a:p>
          <a:p>
            <a:r>
              <a:rPr lang="en-US" sz="2400" dirty="0" smtClean="0"/>
              <a:t> </a:t>
            </a:r>
          </a:p>
          <a:p>
            <a:r>
              <a:rPr lang="en-US" sz="2400" dirty="0" smtClean="0"/>
              <a:t>Weight loss</a:t>
            </a:r>
          </a:p>
          <a:p>
            <a:endParaRPr lang="en-US" sz="2400" dirty="0" smtClean="0"/>
          </a:p>
          <a:p>
            <a:r>
              <a:rPr lang="en-US" sz="2400" dirty="0" smtClean="0"/>
              <a:t>Vomiting </a:t>
            </a:r>
          </a:p>
          <a:p>
            <a:endParaRPr lang="en-US" sz="2400" dirty="0" smtClean="0"/>
          </a:p>
          <a:p>
            <a:r>
              <a:rPr lang="en-US" sz="2400" dirty="0" smtClean="0"/>
              <a:t>Constipation </a:t>
            </a:r>
          </a:p>
          <a:p>
            <a:endParaRPr lang="en-US" sz="2400" dirty="0" smtClean="0"/>
          </a:p>
          <a:p>
            <a:r>
              <a:rPr lang="en-US" sz="2400" dirty="0" smtClean="0"/>
              <a:t>“Nodding off” to sleep</a:t>
            </a:r>
          </a:p>
          <a:p>
            <a:endParaRPr lang="en-US" sz="2400" dirty="0" smtClean="0"/>
          </a:p>
          <a:p>
            <a:r>
              <a:rPr lang="en-US" sz="2400" dirty="0" smtClean="0"/>
              <a:t>Laxative use</a:t>
            </a:r>
          </a:p>
          <a:p>
            <a:endParaRPr lang="en-US" sz="2400" dirty="0" smtClean="0"/>
          </a:p>
          <a:p>
            <a:r>
              <a:rPr lang="en-US" sz="2400" dirty="0" smtClean="0"/>
              <a:t>In females, not getting a period</a:t>
            </a:r>
          </a:p>
          <a:p>
            <a:r>
              <a:rPr lang="en-US" sz="2400" dirty="0" smtClean="0"/>
              <a:t>Depression</a:t>
            </a:r>
          </a:p>
          <a:p>
            <a:endParaRPr lang="en-US" sz="2400" dirty="0" smtClean="0"/>
          </a:p>
          <a:p>
            <a:r>
              <a:rPr lang="en-US" sz="2400" dirty="0" smtClean="0"/>
              <a:t>Track marks on arms (scars or bruises from using needles)</a:t>
            </a:r>
          </a:p>
          <a:p>
            <a:endParaRPr lang="en-US" sz="2400" dirty="0" smtClean="0"/>
          </a:p>
          <a:p>
            <a:r>
              <a:rPr lang="en-US" sz="2400" dirty="0" smtClean="0"/>
              <a:t>Itches and scratches on the skin</a:t>
            </a:r>
          </a:p>
          <a:p>
            <a:endParaRPr lang="en-US" sz="2400" dirty="0" smtClean="0"/>
          </a:p>
          <a:p>
            <a:r>
              <a:rPr lang="en-US" sz="2400" dirty="0" smtClean="0"/>
              <a:t>Loss of friendships</a:t>
            </a:r>
          </a:p>
          <a:p>
            <a:endParaRPr lang="en-US" sz="2400" dirty="0" smtClean="0"/>
          </a:p>
          <a:p>
            <a:r>
              <a:rPr lang="en-US" sz="2400" dirty="0" smtClean="0"/>
              <a:t>Problems in school or at work</a:t>
            </a:r>
          </a:p>
          <a:p>
            <a:endParaRPr lang="en-US" sz="2400" dirty="0" smtClean="0"/>
          </a:p>
          <a:p>
            <a:r>
              <a:rPr lang="en-US" sz="2400" dirty="0" smtClean="0"/>
              <a:t>Lose interest in activities</a:t>
            </a:r>
          </a:p>
          <a:p>
            <a:endParaRPr lang="en-US" sz="2000" dirty="0" smtClean="0"/>
          </a:p>
        </p:txBody>
      </p:sp>
      <p:sp>
        <p:nvSpPr>
          <p:cNvPr id="5" name="Title 4"/>
          <p:cNvSpPr>
            <a:spLocks noGrp="1"/>
          </p:cNvSpPr>
          <p:nvPr>
            <p:ph type="title"/>
          </p:nvPr>
        </p:nvSpPr>
        <p:spPr>
          <a:xfrm>
            <a:off x="457200" y="0"/>
            <a:ext cx="8229600" cy="1143000"/>
          </a:xfrm>
        </p:spPr>
        <p:txBody>
          <a:bodyPr/>
          <a:lstStyle/>
          <a:p>
            <a:r>
              <a:rPr lang="en-US" dirty="0" smtClean="0">
                <a:solidFill>
                  <a:srgbClr val="C00000"/>
                </a:solidFill>
              </a:rPr>
              <a:t>Signs and Symptoms at School</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382000" cy="5632311"/>
          </a:xfrm>
          <a:prstGeom prst="rect">
            <a:avLst/>
          </a:prstGeom>
        </p:spPr>
        <p:txBody>
          <a:bodyPr wrap="square" numCol="2">
            <a:spAutoFit/>
          </a:bodyPr>
          <a:lstStyle/>
          <a:p>
            <a:r>
              <a:rPr lang="en-US" sz="2400" dirty="0" smtClean="0"/>
              <a:t>More time spent away from home</a:t>
            </a:r>
          </a:p>
          <a:p>
            <a:endParaRPr lang="en-US" sz="2400" dirty="0" smtClean="0"/>
          </a:p>
          <a:p>
            <a:r>
              <a:rPr lang="en-US" sz="2400" dirty="0" smtClean="0"/>
              <a:t>Frequent, secret phone calls</a:t>
            </a:r>
          </a:p>
          <a:p>
            <a:endParaRPr lang="en-US" sz="2400" dirty="0" smtClean="0"/>
          </a:p>
          <a:p>
            <a:r>
              <a:rPr lang="en-US" sz="2400" dirty="0" smtClean="0"/>
              <a:t>Trouble with the police</a:t>
            </a:r>
          </a:p>
          <a:p>
            <a:endParaRPr lang="en-US" sz="2400" dirty="0" smtClean="0"/>
          </a:p>
          <a:p>
            <a:r>
              <a:rPr lang="en-US" sz="2400" dirty="0" smtClean="0"/>
              <a:t>Missing money, credit cards, and/or valuables</a:t>
            </a:r>
          </a:p>
          <a:p>
            <a:endParaRPr lang="en-US" sz="2400" dirty="0" smtClean="0"/>
          </a:p>
          <a:p>
            <a:r>
              <a:rPr lang="en-US" sz="2400" dirty="0" smtClean="0"/>
              <a:t>Pawn slips</a:t>
            </a:r>
          </a:p>
          <a:p>
            <a:endParaRPr lang="en-US" sz="2400" dirty="0" smtClean="0"/>
          </a:p>
          <a:p>
            <a:r>
              <a:rPr lang="en-US" sz="2400" dirty="0" smtClean="0"/>
              <a:t>Purchases returned for refunds</a:t>
            </a:r>
          </a:p>
          <a:p>
            <a:endParaRPr lang="en-US" sz="2400" dirty="0" smtClean="0"/>
          </a:p>
          <a:p>
            <a:endParaRPr lang="en-US" sz="2400" dirty="0" smtClean="0"/>
          </a:p>
          <a:p>
            <a:r>
              <a:rPr lang="en-US" sz="2400" dirty="0" smtClean="0"/>
              <a:t>Small plastic Ziploc bags</a:t>
            </a:r>
          </a:p>
          <a:p>
            <a:endParaRPr lang="en-US" sz="2400" dirty="0" smtClean="0"/>
          </a:p>
          <a:p>
            <a:r>
              <a:rPr lang="en-US" sz="2400" dirty="0" smtClean="0"/>
              <a:t>Bottles of vinegar and bleach and cotton balls</a:t>
            </a:r>
          </a:p>
          <a:p>
            <a:endParaRPr lang="en-US" sz="2400" dirty="0" smtClean="0"/>
          </a:p>
          <a:p>
            <a:r>
              <a:rPr lang="en-US" sz="2400" dirty="0" smtClean="0"/>
              <a:t>Aluminum foil or chewing gum wrappers with burn marks</a:t>
            </a:r>
          </a:p>
          <a:p>
            <a:endParaRPr lang="en-US" sz="2400" dirty="0" smtClean="0"/>
          </a:p>
          <a:p>
            <a:r>
              <a:rPr lang="en-US" sz="2400" dirty="0" smtClean="0"/>
              <a:t>Spoons with burn marks </a:t>
            </a:r>
            <a:r>
              <a:rPr lang="en-US" dirty="0" smtClean="0"/>
              <a:t>or missing spoons</a:t>
            </a:r>
            <a:endParaRPr lang="en-US" dirty="0"/>
          </a:p>
        </p:txBody>
      </p:sp>
      <p:sp>
        <p:nvSpPr>
          <p:cNvPr id="3" name="Title 2"/>
          <p:cNvSpPr>
            <a:spLocks noGrp="1"/>
          </p:cNvSpPr>
          <p:nvPr>
            <p:ph type="title"/>
          </p:nvPr>
        </p:nvSpPr>
        <p:spPr>
          <a:xfrm>
            <a:off x="457200" y="0"/>
            <a:ext cx="8229600" cy="1143000"/>
          </a:xfrm>
        </p:spPr>
        <p:txBody>
          <a:bodyPr/>
          <a:lstStyle/>
          <a:p>
            <a:r>
              <a:rPr lang="en-US" dirty="0" smtClean="0">
                <a:solidFill>
                  <a:srgbClr val="C00000"/>
                </a:solidFill>
              </a:rPr>
              <a:t>Signs at Home</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5638800" y="5181600"/>
            <a:ext cx="1764752" cy="1387873"/>
          </a:xfrm>
          <a:prstGeom prst="rect">
            <a:avLst/>
          </a:prstGeom>
          <a:noFill/>
          <a:ln w="9525">
            <a:noFill/>
            <a:miter lim="800000"/>
            <a:headEnd/>
            <a:tailEnd/>
          </a:ln>
        </p:spPr>
      </p:pic>
      <p:pic>
        <p:nvPicPr>
          <p:cNvPr id="154627" name="Picture 3"/>
          <p:cNvPicPr>
            <a:picLocks noChangeAspect="1" noChangeArrowheads="1"/>
          </p:cNvPicPr>
          <p:nvPr/>
        </p:nvPicPr>
        <p:blipFill>
          <a:blip r:embed="rId3" cstate="print"/>
          <a:srcRect/>
          <a:stretch>
            <a:fillRect/>
          </a:stretch>
        </p:blipFill>
        <p:spPr bwMode="auto">
          <a:xfrm>
            <a:off x="1676400" y="5181600"/>
            <a:ext cx="3810000" cy="1372090"/>
          </a:xfrm>
          <a:prstGeom prst="rect">
            <a:avLst/>
          </a:prstGeom>
          <a:noFill/>
          <a:ln w="9525">
            <a:noFill/>
            <a:miter lim="800000"/>
            <a:headEnd/>
            <a:tailEnd/>
          </a:ln>
        </p:spPr>
      </p:pic>
      <p:pic>
        <p:nvPicPr>
          <p:cNvPr id="154628" name="Picture 4"/>
          <p:cNvPicPr>
            <a:picLocks noChangeAspect="1" noChangeArrowheads="1"/>
          </p:cNvPicPr>
          <p:nvPr/>
        </p:nvPicPr>
        <p:blipFill>
          <a:blip r:embed="rId4" cstate="print"/>
          <a:srcRect/>
          <a:stretch>
            <a:fillRect/>
          </a:stretch>
        </p:blipFill>
        <p:spPr bwMode="auto">
          <a:xfrm>
            <a:off x="4876800" y="3505200"/>
            <a:ext cx="3690938" cy="1386352"/>
          </a:xfrm>
          <a:prstGeom prst="rect">
            <a:avLst/>
          </a:prstGeom>
          <a:noFill/>
          <a:ln w="9525">
            <a:noFill/>
            <a:miter lim="800000"/>
            <a:headEnd/>
            <a:tailEnd/>
          </a:ln>
        </p:spPr>
      </p:pic>
      <p:pic>
        <p:nvPicPr>
          <p:cNvPr id="154629" name="Picture 5"/>
          <p:cNvPicPr>
            <a:picLocks noChangeAspect="1" noChangeArrowheads="1"/>
          </p:cNvPicPr>
          <p:nvPr/>
        </p:nvPicPr>
        <p:blipFill>
          <a:blip r:embed="rId5" cstate="print"/>
          <a:srcRect/>
          <a:stretch>
            <a:fillRect/>
          </a:stretch>
        </p:blipFill>
        <p:spPr bwMode="auto">
          <a:xfrm>
            <a:off x="468447" y="3495172"/>
            <a:ext cx="3722553" cy="1381628"/>
          </a:xfrm>
          <a:prstGeom prst="rect">
            <a:avLst/>
          </a:prstGeom>
          <a:noFill/>
          <a:ln w="9525">
            <a:noFill/>
            <a:miter lim="800000"/>
            <a:headEnd/>
            <a:tailEnd/>
          </a:ln>
        </p:spPr>
      </p:pic>
      <p:pic>
        <p:nvPicPr>
          <p:cNvPr id="154630" name="Picture 6"/>
          <p:cNvPicPr>
            <a:picLocks noChangeAspect="1" noChangeArrowheads="1"/>
          </p:cNvPicPr>
          <p:nvPr/>
        </p:nvPicPr>
        <p:blipFill>
          <a:blip r:embed="rId6" cstate="print"/>
          <a:srcRect/>
          <a:stretch>
            <a:fillRect/>
          </a:stretch>
        </p:blipFill>
        <p:spPr bwMode="auto">
          <a:xfrm>
            <a:off x="4724400" y="304800"/>
            <a:ext cx="3717757" cy="1371600"/>
          </a:xfrm>
          <a:prstGeom prst="rect">
            <a:avLst/>
          </a:prstGeom>
          <a:noFill/>
          <a:ln w="9525">
            <a:noFill/>
            <a:miter lim="800000"/>
            <a:headEnd/>
            <a:tailEnd/>
          </a:ln>
        </p:spPr>
      </p:pic>
      <p:pic>
        <p:nvPicPr>
          <p:cNvPr id="154631" name="Picture 7"/>
          <p:cNvPicPr>
            <a:picLocks noChangeAspect="1" noChangeArrowheads="1"/>
          </p:cNvPicPr>
          <p:nvPr/>
        </p:nvPicPr>
        <p:blipFill>
          <a:blip r:embed="rId7" cstate="print"/>
          <a:srcRect/>
          <a:stretch>
            <a:fillRect/>
          </a:stretch>
        </p:blipFill>
        <p:spPr bwMode="auto">
          <a:xfrm>
            <a:off x="2514600" y="1905000"/>
            <a:ext cx="3719495" cy="1371601"/>
          </a:xfrm>
          <a:prstGeom prst="rect">
            <a:avLst/>
          </a:prstGeom>
          <a:noFill/>
          <a:ln w="9525">
            <a:noFill/>
            <a:miter lim="800000"/>
            <a:headEnd/>
            <a:tailEnd/>
          </a:ln>
        </p:spPr>
      </p:pic>
      <p:pic>
        <p:nvPicPr>
          <p:cNvPr id="154632" name="Picture 8"/>
          <p:cNvPicPr>
            <a:picLocks noChangeAspect="1" noChangeArrowheads="1"/>
          </p:cNvPicPr>
          <p:nvPr/>
        </p:nvPicPr>
        <p:blipFill>
          <a:blip r:embed="rId8" cstate="print"/>
          <a:srcRect/>
          <a:stretch>
            <a:fillRect/>
          </a:stretch>
        </p:blipFill>
        <p:spPr bwMode="auto">
          <a:xfrm>
            <a:off x="533400" y="304800"/>
            <a:ext cx="3729038" cy="13766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1" y="457200"/>
            <a:ext cx="9194209"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ecx.images-amazon.com/images/I/51D6lUfiR8L._SY344_BO1,204,203,200_.jpg"/>
          <p:cNvPicPr>
            <a:picLocks noChangeAspect="1" noChangeArrowheads="1"/>
          </p:cNvPicPr>
          <p:nvPr/>
        </p:nvPicPr>
        <p:blipFill>
          <a:blip r:embed="rId2" cstate="print"/>
          <a:srcRect/>
          <a:stretch>
            <a:fillRect/>
          </a:stretch>
        </p:blipFill>
        <p:spPr bwMode="auto">
          <a:xfrm>
            <a:off x="609600" y="0"/>
            <a:ext cx="2200275" cy="3413881"/>
          </a:xfrm>
          <a:prstGeom prst="rect">
            <a:avLst/>
          </a:prstGeom>
          <a:noFill/>
        </p:spPr>
      </p:pic>
      <p:pic>
        <p:nvPicPr>
          <p:cNvPr id="160772" name="Picture 4" descr="http://ww4.hdnux.com/photos/34/11/62/7380123/11/rawImage.jpg"/>
          <p:cNvPicPr>
            <a:picLocks noChangeAspect="1" noChangeArrowheads="1"/>
          </p:cNvPicPr>
          <p:nvPr/>
        </p:nvPicPr>
        <p:blipFill>
          <a:blip r:embed="rId3" cstate="print"/>
          <a:srcRect/>
          <a:stretch>
            <a:fillRect/>
          </a:stretch>
        </p:blipFill>
        <p:spPr bwMode="auto">
          <a:xfrm>
            <a:off x="3581400" y="3505200"/>
            <a:ext cx="2103388" cy="3200400"/>
          </a:xfrm>
          <a:prstGeom prst="rect">
            <a:avLst/>
          </a:prstGeom>
          <a:noFill/>
        </p:spPr>
      </p:pic>
      <p:pic>
        <p:nvPicPr>
          <p:cNvPr id="160774" name="Picture 6" descr="Dreamland"/>
          <p:cNvPicPr>
            <a:picLocks noChangeAspect="1" noChangeArrowheads="1"/>
          </p:cNvPicPr>
          <p:nvPr/>
        </p:nvPicPr>
        <p:blipFill>
          <a:blip r:embed="rId4" cstate="print"/>
          <a:srcRect/>
          <a:stretch>
            <a:fillRect/>
          </a:stretch>
        </p:blipFill>
        <p:spPr bwMode="auto">
          <a:xfrm>
            <a:off x="6477000" y="3348228"/>
            <a:ext cx="2316680" cy="3509772"/>
          </a:xfrm>
          <a:prstGeom prst="rect">
            <a:avLst/>
          </a:prstGeom>
          <a:noFill/>
        </p:spPr>
      </p:pic>
      <p:pic>
        <p:nvPicPr>
          <p:cNvPr id="3074" name="Picture 2" descr="http://www.theemotionmachine.com/wp-content/uploads/the-body-keeps-the-score.png"/>
          <p:cNvPicPr>
            <a:picLocks noChangeAspect="1" noChangeArrowheads="1"/>
          </p:cNvPicPr>
          <p:nvPr/>
        </p:nvPicPr>
        <p:blipFill>
          <a:blip r:embed="rId5" cstate="print"/>
          <a:srcRect/>
          <a:stretch>
            <a:fillRect/>
          </a:stretch>
        </p:blipFill>
        <p:spPr bwMode="auto">
          <a:xfrm>
            <a:off x="3505200" y="0"/>
            <a:ext cx="2362200" cy="3427299"/>
          </a:xfrm>
          <a:prstGeom prst="rect">
            <a:avLst/>
          </a:prstGeom>
          <a:noFill/>
        </p:spPr>
      </p:pic>
      <p:pic>
        <p:nvPicPr>
          <p:cNvPr id="16386" name="Picture 2" descr="clean"/>
          <p:cNvPicPr>
            <a:picLocks noChangeAspect="1" noChangeArrowheads="1"/>
          </p:cNvPicPr>
          <p:nvPr/>
        </p:nvPicPr>
        <p:blipFill>
          <a:blip r:embed="rId6" cstate="print"/>
          <a:srcRect/>
          <a:stretch>
            <a:fillRect/>
          </a:stretch>
        </p:blipFill>
        <p:spPr bwMode="auto">
          <a:xfrm>
            <a:off x="6477000" y="0"/>
            <a:ext cx="2255920" cy="3429000"/>
          </a:xfrm>
          <a:prstGeom prst="rect">
            <a:avLst/>
          </a:prstGeom>
          <a:noFill/>
        </p:spPr>
      </p:pic>
      <p:pic>
        <p:nvPicPr>
          <p:cNvPr id="16390" name="Picture 6" descr="http://ecx.images-amazon.com/images/I/418ZByk-NEL._SX326_BO1,204,203,200_.jpg"/>
          <p:cNvPicPr>
            <a:picLocks noChangeAspect="1" noChangeArrowheads="1"/>
          </p:cNvPicPr>
          <p:nvPr/>
        </p:nvPicPr>
        <p:blipFill>
          <a:blip r:embed="rId7" cstate="print"/>
          <a:srcRect/>
          <a:stretch>
            <a:fillRect/>
          </a:stretch>
        </p:blipFill>
        <p:spPr bwMode="auto">
          <a:xfrm>
            <a:off x="609600" y="3505200"/>
            <a:ext cx="2203844" cy="3352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tnews.firetrench.com/wp-content/uploads/2012/08/motorwayjunction.jpg"/>
          <p:cNvPicPr>
            <a:picLocks noChangeAspect="1" noChangeArrowheads="1"/>
          </p:cNvPicPr>
          <p:nvPr/>
        </p:nvPicPr>
        <p:blipFill>
          <a:blip r:embed="rId2" cstate="print"/>
          <a:srcRect/>
          <a:stretch>
            <a:fillRect/>
          </a:stretch>
        </p:blipFill>
        <p:spPr bwMode="auto">
          <a:xfrm>
            <a:off x="2133600" y="152400"/>
            <a:ext cx="4947886" cy="3276600"/>
          </a:xfrm>
          <a:prstGeom prst="rect">
            <a:avLst/>
          </a:prstGeom>
          <a:noFill/>
        </p:spPr>
      </p:pic>
      <p:pic>
        <p:nvPicPr>
          <p:cNvPr id="1028" name="Picture 4" descr="http://s.ngm.com/2011/01/7-billion/img/Population-Seven-Billion-picture:-India%20Crowded-Streets.jpg"/>
          <p:cNvPicPr>
            <a:picLocks noChangeAspect="1" noChangeArrowheads="1"/>
          </p:cNvPicPr>
          <p:nvPr/>
        </p:nvPicPr>
        <p:blipFill>
          <a:blip r:embed="rId3" cstate="print"/>
          <a:srcRect/>
          <a:stretch>
            <a:fillRect/>
          </a:stretch>
        </p:blipFill>
        <p:spPr bwMode="auto">
          <a:xfrm>
            <a:off x="2133600" y="3479799"/>
            <a:ext cx="4953000" cy="3302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257800"/>
            <a:ext cx="8229600" cy="1143000"/>
          </a:xfrm>
        </p:spPr>
        <p:txBody>
          <a:bodyPr/>
          <a:lstStyle/>
          <a:p>
            <a:r>
              <a:rPr lang="en-US" dirty="0" smtClean="0"/>
              <a:t>Dopamine Receptors</a:t>
            </a:r>
            <a:endParaRPr lang="en-US" dirty="0"/>
          </a:p>
        </p:txBody>
      </p:sp>
      <p:pic>
        <p:nvPicPr>
          <p:cNvPr id="62468" name="Picture 4" descr="Dopamine production and receptors"/>
          <p:cNvPicPr>
            <a:picLocks noChangeAspect="1" noChangeArrowheads="1"/>
          </p:cNvPicPr>
          <p:nvPr/>
        </p:nvPicPr>
        <p:blipFill>
          <a:blip r:embed="rId2" cstate="print"/>
          <a:srcRect/>
          <a:stretch>
            <a:fillRect/>
          </a:stretch>
        </p:blipFill>
        <p:spPr bwMode="auto">
          <a:xfrm>
            <a:off x="1524000" y="914400"/>
            <a:ext cx="6191250" cy="34956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1143000"/>
          </a:xfrm>
        </p:spPr>
        <p:txBody>
          <a:bodyPr/>
          <a:lstStyle/>
          <a:p>
            <a:r>
              <a:rPr lang="en-US" dirty="0" smtClean="0"/>
              <a:t>Dopamine Receptors</a:t>
            </a:r>
            <a:endParaRPr lang="en-US" dirty="0"/>
          </a:p>
        </p:txBody>
      </p:sp>
      <p:pic>
        <p:nvPicPr>
          <p:cNvPr id="1026" name="Picture 2" descr="https://www.cnsforum.com/upload/imagebank/download/hrl_rcpt_sys_DA_dist.png"/>
          <p:cNvPicPr>
            <a:picLocks noChangeAspect="1" noChangeArrowheads="1"/>
          </p:cNvPicPr>
          <p:nvPr/>
        </p:nvPicPr>
        <p:blipFill>
          <a:blip r:embed="rId2" cstate="print"/>
          <a:srcRect/>
          <a:stretch>
            <a:fillRect/>
          </a:stretch>
        </p:blipFill>
        <p:spPr bwMode="auto">
          <a:xfrm>
            <a:off x="228600" y="685800"/>
            <a:ext cx="8676865" cy="46482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25086</TotalTime>
  <Words>1573</Words>
  <Application>Microsoft Office PowerPoint</Application>
  <PresentationFormat>On-screen Show (4:3)</PresentationFormat>
  <Paragraphs>180</Paragraphs>
  <Slides>68</Slides>
  <Notes>28</Notes>
  <HiddenSlides>1</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Slide 1</vt:lpstr>
      <vt:lpstr>Slide 2</vt:lpstr>
      <vt:lpstr>Slide 3</vt:lpstr>
      <vt:lpstr>Synaptic Refinement</vt:lpstr>
      <vt:lpstr>Slide 5</vt:lpstr>
      <vt:lpstr>Myelination</vt:lpstr>
      <vt:lpstr>Slide 7</vt:lpstr>
      <vt:lpstr>Dopamine Receptors</vt:lpstr>
      <vt:lpstr>Dopamine Receptors</vt:lpstr>
      <vt:lpstr>Slide 10</vt:lpstr>
      <vt:lpstr>Slide 11</vt:lpstr>
      <vt:lpstr>Eat, Drink, Connect</vt:lpstr>
      <vt:lpstr>Slide 13</vt:lpstr>
      <vt:lpstr>Slide 14</vt:lpstr>
      <vt:lpstr>Slide 15</vt:lpstr>
      <vt:lpstr>Slide 16</vt:lpstr>
      <vt:lpstr>Slide 17</vt:lpstr>
      <vt:lpstr>Slide 18</vt:lpstr>
      <vt:lpstr>How Cocaine Works</vt:lpstr>
      <vt:lpstr>How Heroin Works</vt:lpstr>
      <vt:lpstr>Slide 21</vt:lpstr>
      <vt:lpstr>Slide 22</vt:lpstr>
      <vt:lpstr>Slide 23</vt:lpstr>
      <vt:lpstr>Slide 24</vt:lpstr>
      <vt:lpstr>Genetics Account for 50% of  Risk of Addiction</vt:lpstr>
      <vt:lpstr>Slide 26</vt:lpstr>
      <vt:lpstr>Slide 27</vt:lpstr>
      <vt:lpstr>Slide 28</vt:lpstr>
      <vt:lpstr>Slide 29</vt:lpstr>
      <vt:lpstr>Slide 30</vt:lpstr>
      <vt:lpstr>Slide 31</vt:lpstr>
      <vt:lpstr>Slide 32</vt:lpstr>
      <vt:lpstr>Complex Childhood Trauma</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30 Day Prevalence of Daily Use of Cigarettes, by Grade, 1975-2013</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Signs and Symptoms at School</vt:lpstr>
      <vt:lpstr>Signs at Home</vt:lpstr>
      <vt:lpstr>Slide 66</vt:lpstr>
      <vt:lpstr>Slide 67</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 Martin</dc:creator>
  <cp:lastModifiedBy>Stephen Martin</cp:lastModifiedBy>
  <cp:revision>38</cp:revision>
  <dcterms:created xsi:type="dcterms:W3CDTF">2014-10-21T01:40:59Z</dcterms:created>
  <dcterms:modified xsi:type="dcterms:W3CDTF">2016-03-29T10:39:58Z</dcterms:modified>
</cp:coreProperties>
</file>